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67" r:id="rId4"/>
    <p:sldId id="258" r:id="rId5"/>
    <p:sldId id="279" r:id="rId6"/>
    <p:sldId id="259" r:id="rId7"/>
    <p:sldId id="260" r:id="rId8"/>
    <p:sldId id="263" r:id="rId9"/>
    <p:sldId id="280" r:id="rId10"/>
    <p:sldId id="320" r:id="rId11"/>
    <p:sldId id="329" r:id="rId12"/>
    <p:sldId id="278" r:id="rId13"/>
    <p:sldId id="303" r:id="rId14"/>
    <p:sldId id="305" r:id="rId15"/>
    <p:sldId id="295" r:id="rId16"/>
    <p:sldId id="284" r:id="rId17"/>
    <p:sldId id="285" r:id="rId18"/>
    <p:sldId id="286" r:id="rId19"/>
    <p:sldId id="287" r:id="rId20"/>
    <p:sldId id="288" r:id="rId21"/>
    <p:sldId id="326" r:id="rId22"/>
    <p:sldId id="306" r:id="rId23"/>
    <p:sldId id="322" r:id="rId24"/>
    <p:sldId id="307" r:id="rId25"/>
    <p:sldId id="321" r:id="rId26"/>
    <p:sldId id="304" r:id="rId27"/>
    <p:sldId id="330" r:id="rId28"/>
    <p:sldId id="325" r:id="rId29"/>
    <p:sldId id="297" r:id="rId30"/>
    <p:sldId id="298" r:id="rId31"/>
    <p:sldId id="328" r:id="rId32"/>
    <p:sldId id="323" r:id="rId33"/>
    <p:sldId id="324" r:id="rId34"/>
    <p:sldId id="272" r:id="rId35"/>
    <p:sldId id="262" r:id="rId36"/>
    <p:sldId id="261" r:id="rId37"/>
    <p:sldId id="271" r:id="rId38"/>
    <p:sldId id="264" r:id="rId39"/>
    <p:sldId id="327" r:id="rId40"/>
    <p:sldId id="291" r:id="rId41"/>
    <p:sldId id="266" r:id="rId42"/>
    <p:sldId id="276" r:id="rId43"/>
    <p:sldId id="275" r:id="rId44"/>
    <p:sldId id="274" r:id="rId45"/>
    <p:sldId id="282" r:id="rId46"/>
    <p:sldId id="283" r:id="rId47"/>
    <p:sldId id="290" r:id="rId48"/>
    <p:sldId id="292" r:id="rId49"/>
    <p:sldId id="293" r:id="rId50"/>
    <p:sldId id="299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898" autoAdjust="0"/>
    <p:restoredTop sz="91742" autoAdjust="0"/>
  </p:normalViewPr>
  <p:slideViewPr>
    <p:cSldViewPr>
      <p:cViewPr>
        <p:scale>
          <a:sx n="75" d="100"/>
          <a:sy n="75" d="100"/>
        </p:scale>
        <p:origin x="-2664" y="-8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71D84A-E085-4274-A3AB-591645AABAC4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17688D-D40A-4321-B07D-4A4C582E5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51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7688D-D40A-4321-B07D-4A4C582E5E2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975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7688D-D40A-4321-B07D-4A4C582E5E2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841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1/25/2013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PhD Research Progress - Bora Caglayan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3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" y="0"/>
            <a:ext cx="892274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0112" y="2667000"/>
            <a:ext cx="8229600" cy="34290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 i="1" dirty="0" smtClean="0">
                <a:solidFill>
                  <a:schemeClr val="tx1"/>
                </a:solidFill>
              </a:rPr>
              <a:t>Thesis Defense</a:t>
            </a:r>
          </a:p>
          <a:p>
            <a:pPr algn="r"/>
            <a:endParaRPr lang="en-US" dirty="0" smtClean="0">
              <a:solidFill>
                <a:schemeClr val="tx1"/>
              </a:solidFill>
            </a:endParaRP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AN </a:t>
            </a:r>
            <a:r>
              <a:rPr lang="en-US" dirty="0">
                <a:solidFill>
                  <a:schemeClr val="tx1"/>
                </a:solidFill>
              </a:rPr>
              <a:t>ISSUE RECOMMENDER MODEL USING DEVELOPER COLLABORATION</a:t>
            </a:r>
          </a:p>
          <a:p>
            <a:pPr algn="r"/>
            <a:r>
              <a:rPr lang="en-US" dirty="0">
                <a:solidFill>
                  <a:schemeClr val="tx1"/>
                </a:solidFill>
              </a:rPr>
              <a:t>NETWORK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Bora </a:t>
            </a:r>
            <a:r>
              <a:rPr lang="tr-TR" dirty="0" smtClean="0">
                <a:solidFill>
                  <a:schemeClr val="tx1"/>
                </a:solidFill>
              </a:rPr>
              <a:t>Çağlayan</a:t>
            </a:r>
            <a:endParaRPr lang="en-US" dirty="0" smtClean="0">
              <a:solidFill>
                <a:schemeClr val="tx1"/>
              </a:solidFill>
            </a:endParaRPr>
          </a:p>
          <a:p>
            <a:pPr algn="r"/>
            <a:endParaRPr lang="en-US" dirty="0" smtClean="0">
              <a:solidFill>
                <a:schemeClr val="tx1"/>
              </a:solidFill>
            </a:endParaRP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Department of Computer Engineering</a:t>
            </a:r>
          </a:p>
          <a:p>
            <a:pPr algn="r"/>
            <a:r>
              <a:rPr lang="en-US" dirty="0" err="1" smtClean="0">
                <a:solidFill>
                  <a:schemeClr val="tx1"/>
                </a:solidFill>
              </a:rPr>
              <a:t>Boğazici</a:t>
            </a:r>
            <a:r>
              <a:rPr lang="en-US" dirty="0" smtClean="0">
                <a:solidFill>
                  <a:schemeClr val="tx1"/>
                </a:solidFill>
              </a:rPr>
              <a:t> University</a:t>
            </a:r>
            <a:endParaRPr lang="en-US" dirty="0">
              <a:solidFill>
                <a:schemeClr val="tx1"/>
              </a:solidFill>
            </a:endParaRP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Istanbul Turkey</a:t>
            </a:r>
          </a:p>
          <a:p>
            <a:pPr algn="r"/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13-May-</a:t>
            </a:r>
            <a:r>
              <a:rPr lang="tr-TR" dirty="0" smtClean="0">
                <a:solidFill>
                  <a:schemeClr val="tx1"/>
                </a:solidFill>
              </a:rPr>
              <a:t>20</a:t>
            </a:r>
            <a:r>
              <a:rPr lang="en-US" dirty="0" smtClean="0">
                <a:solidFill>
                  <a:schemeClr val="tx1"/>
                </a:solidFill>
              </a:rPr>
              <a:t>13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62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8828-CD67-4A6F-A151-6A0FABC2078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77000" y="44196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1062" y="1230232"/>
            <a:ext cx="6428338" cy="355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130300" y="4788932"/>
            <a:ext cx="701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Component A: </a:t>
            </a:r>
            <a:r>
              <a:rPr lang="en-US" sz="2400" dirty="0" smtClean="0"/>
              <a:t>Issue recommendation model which uses the developer collaboration as its input</a:t>
            </a:r>
          </a:p>
          <a:p>
            <a:r>
              <a:rPr lang="en-US" sz="2400" dirty="0" smtClean="0"/>
              <a:t> </a:t>
            </a:r>
          </a:p>
          <a:p>
            <a:r>
              <a:rPr lang="en-US" sz="2400" b="1" dirty="0" smtClean="0"/>
              <a:t>Component B: </a:t>
            </a:r>
            <a:r>
              <a:rPr lang="en-US" sz="2400" dirty="0" smtClean="0"/>
              <a:t>Real-time defect predictor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85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95600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91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676400"/>
            <a:ext cx="7162800" cy="4972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457200" y="1219200"/>
            <a:ext cx="763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Base  Recommendation System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29209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09600" y="1570038"/>
            <a:ext cx="3657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b="1" dirty="0" smtClean="0"/>
              <a:t>Performance Measures</a:t>
            </a:r>
          </a:p>
          <a:p>
            <a:endParaRPr lang="en-US" b="1" dirty="0"/>
          </a:p>
          <a:p>
            <a:r>
              <a:rPr lang="en-US" b="1" dirty="0" smtClean="0"/>
              <a:t>P(X): </a:t>
            </a:r>
            <a:r>
              <a:rPr lang="en-US" dirty="0" smtClean="0"/>
              <a:t>Fraction of issues which where top X recommended people actually owned the issue. We use X values of 1,2, 5 and 10. </a:t>
            </a:r>
          </a:p>
          <a:p>
            <a:endParaRPr lang="en-US" dirty="0" smtClean="0"/>
          </a:p>
          <a:p>
            <a:r>
              <a:rPr lang="en-US" b="1" dirty="0" smtClean="0"/>
              <a:t>GINI:</a:t>
            </a:r>
            <a:r>
              <a:rPr lang="en-US" dirty="0" smtClean="0"/>
              <a:t>  Ranks workload inequality</a:t>
            </a:r>
          </a:p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825625"/>
            <a:ext cx="3646487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345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Heuristics to reduce workload imbalance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Fixed Balancing Rule</a:t>
            </a:r>
          </a:p>
          <a:p>
            <a:pPr lvl="2"/>
            <a:r>
              <a:rPr lang="tr-TR" dirty="0" smtClean="0"/>
              <a:t>System </a:t>
            </a:r>
            <a:r>
              <a:rPr lang="tr-TR" dirty="0"/>
              <a:t>Rule</a:t>
            </a:r>
          </a:p>
          <a:p>
            <a:pPr lvl="3"/>
            <a:r>
              <a:rPr lang="tr-TR" dirty="0"/>
              <a:t>Developers should have at most 5 assigned issues.</a:t>
            </a:r>
          </a:p>
          <a:p>
            <a:pPr lvl="3"/>
            <a:r>
              <a:rPr lang="en-US" dirty="0"/>
              <a:t>If all the developers have 5 issues assigned increment the threshold.</a:t>
            </a:r>
          </a:p>
          <a:p>
            <a:pPr lvl="2"/>
            <a:r>
              <a:rPr lang="tr-TR" dirty="0"/>
              <a:t>Rationale</a:t>
            </a:r>
          </a:p>
          <a:p>
            <a:pPr lvl="3"/>
            <a:r>
              <a:rPr lang="tr-TR" dirty="0"/>
              <a:t>Better load balance than actual issue distribution.</a:t>
            </a:r>
          </a:p>
          <a:p>
            <a:pPr lvl="3"/>
            <a:r>
              <a:rPr lang="tr-TR" dirty="0"/>
              <a:t>Better load balance than our model</a:t>
            </a:r>
            <a:r>
              <a:rPr lang="tr-TR" dirty="0" smtClean="0"/>
              <a:t>.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Dynamic Balancing Rule</a:t>
            </a:r>
          </a:p>
          <a:p>
            <a:pPr lvl="2"/>
            <a:r>
              <a:rPr lang="tr-TR" dirty="0" smtClean="0"/>
              <a:t>System </a:t>
            </a:r>
            <a:r>
              <a:rPr lang="tr-TR" dirty="0"/>
              <a:t>Rule</a:t>
            </a:r>
          </a:p>
          <a:p>
            <a:pPr lvl="3"/>
            <a:r>
              <a:rPr lang="en-US" dirty="0"/>
              <a:t>Developers should have maximum </a:t>
            </a:r>
            <a:r>
              <a:rPr lang="tr-TR" dirty="0"/>
              <a:t># of issues weighted by the log of their commit counts.</a:t>
            </a:r>
          </a:p>
          <a:p>
            <a:pPr lvl="3"/>
            <a:r>
              <a:rPr lang="tr-TR" dirty="0"/>
              <a:t>Developers should have at least </a:t>
            </a:r>
            <a:r>
              <a:rPr lang="en-US" dirty="0"/>
              <a:t>a maximum of </a:t>
            </a:r>
            <a:r>
              <a:rPr lang="tr-TR" dirty="0"/>
              <a:t>1 assigned issue.</a:t>
            </a:r>
          </a:p>
          <a:p>
            <a:pPr lvl="2"/>
            <a:r>
              <a:rPr lang="tr-TR" dirty="0"/>
              <a:t>Rationale</a:t>
            </a:r>
          </a:p>
          <a:p>
            <a:pPr lvl="3"/>
            <a:r>
              <a:rPr lang="tr-TR" dirty="0"/>
              <a:t>Better load balance than actual issue distribution.</a:t>
            </a:r>
          </a:p>
          <a:p>
            <a:pPr lvl="3"/>
            <a:r>
              <a:rPr lang="tr-TR" dirty="0"/>
              <a:t>Better load balance than our model.</a:t>
            </a:r>
          </a:p>
          <a:p>
            <a:pPr lvl="3"/>
            <a:r>
              <a:rPr lang="tr-TR" dirty="0"/>
              <a:t>Better accuracy than fix issue count rule.</a:t>
            </a:r>
          </a:p>
          <a:p>
            <a:pPr lvl="2"/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881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dirty="0" smtClean="0"/>
              <a:t>Simulation of Issue Dependency</a:t>
            </a:r>
            <a:endParaRPr lang="tr-TR" dirty="0" smtClean="0"/>
          </a:p>
          <a:p>
            <a:r>
              <a:rPr lang="tr-TR" dirty="0" smtClean="0"/>
              <a:t>Model the issues as:</a:t>
            </a:r>
          </a:p>
          <a:p>
            <a:pPr lvl="1"/>
            <a:r>
              <a:rPr lang="en-US" dirty="0" smtClean="0"/>
              <a:t>Generated a random a</a:t>
            </a:r>
            <a:r>
              <a:rPr lang="tr-TR" dirty="0" smtClean="0"/>
              <a:t>cyclic </a:t>
            </a:r>
            <a:endParaRPr lang="en-US" dirty="0" smtClean="0"/>
          </a:p>
          <a:p>
            <a:pPr lvl="1">
              <a:buFont typeface="Arial" pitchFamily="34" charset="0"/>
              <a:buNone/>
            </a:pPr>
            <a:r>
              <a:rPr lang="en-US" dirty="0" smtClean="0"/>
              <a:t>    </a:t>
            </a:r>
            <a:r>
              <a:rPr lang="tr-TR" dirty="0" smtClean="0"/>
              <a:t>directed network</a:t>
            </a:r>
          </a:p>
          <a:p>
            <a:pPr lvl="1"/>
            <a:r>
              <a:rPr lang="en-US" dirty="0" smtClean="0"/>
              <a:t>If there is no path from j to </a:t>
            </a:r>
            <a:r>
              <a:rPr lang="en-US" dirty="0" err="1" smtClean="0"/>
              <a:t>i</a:t>
            </a:r>
            <a:endParaRPr lang="en-US" dirty="0" smtClean="0"/>
          </a:p>
          <a:p>
            <a:pPr lvl="2"/>
            <a:r>
              <a:rPr lang="tr-TR" dirty="0" smtClean="0"/>
              <a:t>P(</a:t>
            </a:r>
            <a:r>
              <a:rPr lang="en-US" dirty="0" smtClean="0"/>
              <a:t>Arc </a:t>
            </a:r>
            <a:r>
              <a:rPr lang="tr-TR" dirty="0" smtClean="0"/>
              <a:t>from i to j) </a:t>
            </a:r>
            <a:r>
              <a:rPr lang="en-US" dirty="0" smtClean="0"/>
              <a:t>= 0.05</a:t>
            </a:r>
          </a:p>
          <a:p>
            <a:pPr lvl="1"/>
            <a:r>
              <a:rPr lang="en-US" dirty="0" smtClean="0"/>
              <a:t>If there is a path from nodes j to </a:t>
            </a:r>
            <a:r>
              <a:rPr lang="en-US" dirty="0" err="1" smtClean="0"/>
              <a:t>i</a:t>
            </a:r>
            <a:r>
              <a:rPr lang="en-US" dirty="0" smtClean="0"/>
              <a:t>.</a:t>
            </a:r>
          </a:p>
          <a:p>
            <a:pPr lvl="2"/>
            <a:r>
              <a:rPr lang="tr-TR" dirty="0" smtClean="0"/>
              <a:t>P(</a:t>
            </a:r>
            <a:r>
              <a:rPr lang="en-US" dirty="0" smtClean="0"/>
              <a:t>Arc</a:t>
            </a:r>
            <a:r>
              <a:rPr lang="tr-TR" dirty="0" smtClean="0"/>
              <a:t> from i to j) </a:t>
            </a:r>
            <a:r>
              <a:rPr lang="en-US" dirty="0" smtClean="0"/>
              <a:t>= 0</a:t>
            </a:r>
            <a:endParaRPr lang="tr-TR" dirty="0" smtClean="0"/>
          </a:p>
          <a:p>
            <a:pPr lvl="1"/>
            <a:r>
              <a:rPr lang="tr-TR" dirty="0" smtClean="0"/>
              <a:t>Expected Edge Count </a:t>
            </a:r>
            <a:r>
              <a:rPr lang="en-US" dirty="0" smtClean="0"/>
              <a:t>                 ~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6" name="Picture 2" descr="https://encrypted-tbn0.google.com/images?q=tbn:ANd9GcRt8OBgNx92-5mUIixQAZ4ejmgIKfyhGRuDq5gS-diuVoGAYKPec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1752" y="1371600"/>
            <a:ext cx="3142248" cy="2252934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852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1447800"/>
            <a:ext cx="21336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7117" y="1924734"/>
            <a:ext cx="56388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Cold start: Special Case of Data </a:t>
            </a:r>
            <a:r>
              <a:rPr lang="en-US" dirty="0" err="1" smtClean="0"/>
              <a:t>Sparsity</a:t>
            </a:r>
            <a:r>
              <a:rPr lang="en-US" dirty="0" smtClean="0"/>
              <a:t> Problem</a:t>
            </a:r>
          </a:p>
          <a:p>
            <a:pPr algn="ctr"/>
            <a:r>
              <a:rPr lang="en-US" dirty="0" smtClean="0"/>
              <a:t>(Entire Row or Column Missing)</a:t>
            </a:r>
            <a:endParaRPr lang="en-US" dirty="0"/>
          </a:p>
        </p:txBody>
      </p:sp>
      <p:pic>
        <p:nvPicPr>
          <p:cNvPr id="8" name="Picture 2" descr="http://www.cise.ufl.edu/research/sparse/matrices/Newman/dolphi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02468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330170" y="2602468"/>
            <a:ext cx="706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612683" y="4571764"/>
            <a:ext cx="82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People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953000" y="3831103"/>
            <a:ext cx="3795409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Two cases for Cold Start</a:t>
            </a:r>
          </a:p>
          <a:p>
            <a:pPr marL="342900" indent="-342900">
              <a:buAutoNum type="alphaLcParenR"/>
            </a:pPr>
            <a:endParaRPr lang="en-US" dirty="0"/>
          </a:p>
          <a:p>
            <a:pPr marL="342900" indent="-342900">
              <a:buAutoNum type="alphaLcParenR"/>
            </a:pPr>
            <a:r>
              <a:rPr lang="en-US" dirty="0" smtClean="0"/>
              <a:t>A new item is introduced</a:t>
            </a:r>
          </a:p>
          <a:p>
            <a:pPr marL="342900" indent="-342900">
              <a:buAutoNum type="alphaLcParenR"/>
            </a:pPr>
            <a:r>
              <a:rPr lang="en-US" dirty="0" smtClean="0"/>
              <a:t>A new people enters the system.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7117" y="1272737"/>
            <a:ext cx="56388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Issue recommendation to a new group of developers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1628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37337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Existing Solutions [1] </a:t>
            </a:r>
            <a:r>
              <a:rPr lang="en-US" sz="2200" smtClean="0">
                <a:solidFill>
                  <a:srgbClr val="FF0000"/>
                </a:solidFill>
              </a:rPr>
              <a:t>(Not applicable to our domain)</a:t>
            </a:r>
          </a:p>
          <a:p>
            <a:r>
              <a:rPr lang="en-US" sz="2400" smtClean="0"/>
              <a:t>Use additional information</a:t>
            </a:r>
          </a:p>
          <a:p>
            <a:r>
              <a:rPr lang="en-US" sz="2400" smtClean="0"/>
              <a:t>Require a number of minimum rankings from new user at the beginning</a:t>
            </a:r>
          </a:p>
          <a:p>
            <a:r>
              <a:rPr lang="en-US" sz="2400" smtClean="0"/>
              <a:t>Require a number of rankings on some key items by the user	</a:t>
            </a:r>
          </a:p>
          <a:p>
            <a:pPr marL="0" indent="0">
              <a:buFont typeface="Arial" pitchFamily="34" charset="0"/>
              <a:buNone/>
            </a:pPr>
            <a:r>
              <a:rPr lang="en-US" smtClean="0"/>
              <a:t>Our Approach</a:t>
            </a:r>
          </a:p>
          <a:p>
            <a:r>
              <a:rPr lang="en-US" sz="2400" smtClean="0"/>
              <a:t>Predict the future expansion of collaboration network</a:t>
            </a:r>
          </a:p>
          <a:p>
            <a:r>
              <a:rPr lang="en-US" sz="2400" smtClean="0"/>
              <a:t>Assign issues based on the prediction</a:t>
            </a:r>
          </a:p>
          <a:p>
            <a:pPr lvl="1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59295" y="5648738"/>
            <a:ext cx="74676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[1] </a:t>
            </a:r>
            <a:r>
              <a:rPr lang="en-US" dirty="0" err="1" smtClean="0"/>
              <a:t>Jannach</a:t>
            </a:r>
            <a:r>
              <a:rPr lang="en-US" dirty="0"/>
              <a:t>, D., </a:t>
            </a:r>
            <a:r>
              <a:rPr lang="en-US" dirty="0" err="1"/>
              <a:t>Zanker</a:t>
            </a:r>
            <a:r>
              <a:rPr lang="en-US" dirty="0"/>
              <a:t>, M., </a:t>
            </a:r>
            <a:r>
              <a:rPr lang="en-US" dirty="0" err="1"/>
              <a:t>Felfernig</a:t>
            </a:r>
            <a:r>
              <a:rPr lang="en-US" dirty="0"/>
              <a:t>, A., &amp; Friedrich, G. (2010). </a:t>
            </a:r>
            <a:r>
              <a:rPr lang="en-US" i="1" dirty="0"/>
              <a:t>Recommender Systems: An Introduction</a:t>
            </a:r>
            <a:r>
              <a:rPr lang="en-US" dirty="0"/>
              <a:t> (1st ed., p. 352). Cambridge University Press.</a:t>
            </a:r>
            <a:endParaRPr lang="en-US" dirty="0">
              <a:effectLst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96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518202" y="1169313"/>
            <a:ext cx="6412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/>
              <a:t>Recommending issues to A New Group of Developers</a:t>
            </a:r>
            <a:endParaRPr lang="en-US" sz="2200" i="1" dirty="0"/>
          </a:p>
        </p:txBody>
      </p:sp>
    </p:spTree>
    <p:extLst>
      <p:ext uri="{BB962C8B-B14F-4D97-AF65-F5344CB8AC3E}">
        <p14:creationId xmlns:p14="http://schemas.microsoft.com/office/powerpoint/2010/main" val="3226031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524000" y="2209800"/>
            <a:ext cx="5867400" cy="3470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096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18202" y="1169313"/>
            <a:ext cx="6412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/>
              <a:t>Recommending issues to A New Group of Developers</a:t>
            </a:r>
            <a:endParaRPr lang="en-US" sz="2200" i="1" dirty="0"/>
          </a:p>
        </p:txBody>
      </p:sp>
    </p:spTree>
    <p:extLst>
      <p:ext uri="{BB962C8B-B14F-4D97-AF65-F5344CB8AC3E}">
        <p14:creationId xmlns:p14="http://schemas.microsoft.com/office/powerpoint/2010/main" val="30820581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590800"/>
            <a:ext cx="5867400" cy="3470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14400" y="1828800"/>
            <a:ext cx="7010400" cy="3754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096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18202" y="1169313"/>
            <a:ext cx="6412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/>
              <a:t>Recommending issues to A New Group of Developers</a:t>
            </a:r>
            <a:endParaRPr lang="en-US" sz="2200" i="1" dirty="0"/>
          </a:p>
        </p:txBody>
      </p:sp>
    </p:spTree>
    <p:extLst>
      <p:ext uri="{BB962C8B-B14F-4D97-AF65-F5344CB8AC3E}">
        <p14:creationId xmlns:p14="http://schemas.microsoft.com/office/powerpoint/2010/main" val="1619284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Problem Definition</a:t>
            </a:r>
          </a:p>
          <a:p>
            <a:r>
              <a:rPr lang="en-US" dirty="0"/>
              <a:t>Background</a:t>
            </a:r>
          </a:p>
          <a:p>
            <a:r>
              <a:rPr lang="en-US" dirty="0" smtClean="0"/>
              <a:t>Proposed </a:t>
            </a:r>
            <a:r>
              <a:rPr lang="en-US" dirty="0" smtClean="0"/>
              <a:t>Solution</a:t>
            </a:r>
          </a:p>
          <a:p>
            <a:r>
              <a:rPr lang="en-US" dirty="0" smtClean="0"/>
              <a:t>Methodology</a:t>
            </a:r>
          </a:p>
          <a:p>
            <a:r>
              <a:rPr lang="en-US" dirty="0" smtClean="0"/>
              <a:t>Experiments and Results</a:t>
            </a:r>
          </a:p>
          <a:p>
            <a:pPr lvl="1"/>
            <a:r>
              <a:rPr lang="en-US" dirty="0" smtClean="0"/>
              <a:t>Dataset</a:t>
            </a:r>
          </a:p>
          <a:p>
            <a:pPr lvl="1"/>
            <a:r>
              <a:rPr lang="en-US" dirty="0" smtClean="0"/>
              <a:t>Threats to Validity</a:t>
            </a:r>
          </a:p>
          <a:p>
            <a:r>
              <a:rPr lang="en-US" dirty="0" smtClean="0"/>
              <a:t>Contributions and Future Directions</a:t>
            </a:r>
          </a:p>
          <a:p>
            <a:r>
              <a:rPr lang="en-US" dirty="0" smtClean="0"/>
              <a:t>Publications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37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76400" y="3350964"/>
            <a:ext cx="5715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55955" y="2284164"/>
            <a:ext cx="56388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Generally A  &gt; B ~ C &gt;&gt; D In real networks</a:t>
            </a:r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6096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18202" y="1169313"/>
            <a:ext cx="6412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/>
              <a:t>Recommending issues to A New Group of Developers</a:t>
            </a:r>
            <a:endParaRPr lang="en-US" sz="2200" i="1" dirty="0"/>
          </a:p>
        </p:txBody>
      </p:sp>
    </p:spTree>
    <p:extLst>
      <p:ext uri="{BB962C8B-B14F-4D97-AF65-F5344CB8AC3E}">
        <p14:creationId xmlns:p14="http://schemas.microsoft.com/office/powerpoint/2010/main" val="393783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64527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6096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Issue Recommendation Model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2133600"/>
            <a:ext cx="3333750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1" y="1655088"/>
            <a:ext cx="4572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Kronecker</a:t>
            </a:r>
            <a:r>
              <a:rPr lang="en-US" dirty="0" smtClean="0"/>
              <a:t> network model has several limitations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Node size 2^N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We remove random nodes added after the last </a:t>
            </a:r>
            <a:r>
              <a:rPr lang="en-US" dirty="0" err="1" smtClean="0"/>
              <a:t>Kronecker</a:t>
            </a:r>
            <a:r>
              <a:rPr lang="en-US" dirty="0" smtClean="0"/>
              <a:t> multiplication operation without changing connectivity.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Weights not known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We treat the network as non-weighted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Labels not known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We  select random nodes after the last iteration to be the new developers.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We predict the issue </a:t>
            </a:r>
            <a:r>
              <a:rPr lang="en-US" dirty="0" err="1" smtClean="0"/>
              <a:t>asssignments</a:t>
            </a:r>
            <a:r>
              <a:rPr lang="en-US" dirty="0" smtClean="0"/>
              <a:t> for the new group of developers with P(5)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We extend each filtered network by adding all new developers.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/>
              <a:t>Need new performance measures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50" y="5653699"/>
            <a:ext cx="4400550" cy="725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18202" y="1169313"/>
            <a:ext cx="6412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/>
              <a:t>Recommending issues to A New Group of Developers</a:t>
            </a:r>
            <a:endParaRPr lang="en-US" sz="2200" i="1" dirty="0"/>
          </a:p>
        </p:txBody>
      </p:sp>
      <p:cxnSp>
        <p:nvCxnSpPr>
          <p:cNvPr id="5" name="Elbow Connector 4"/>
          <p:cNvCxnSpPr/>
          <p:nvPr/>
        </p:nvCxnSpPr>
        <p:spPr>
          <a:xfrm flipV="1">
            <a:off x="4419600" y="6016382"/>
            <a:ext cx="685800" cy="232018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0844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Defect Prediction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" y="2000071"/>
            <a:ext cx="3200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Predictor as a mixture of two experts.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E(m) is an export that suggests the output of defect predictor.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E(h) is a </a:t>
            </a:r>
            <a:r>
              <a:rPr lang="en-US" b="1" dirty="0" smtClean="0"/>
              <a:t>naïve expert </a:t>
            </a:r>
            <a:r>
              <a:rPr lang="en-US" dirty="0" smtClean="0"/>
              <a:t>which marks a module defect prone if</a:t>
            </a:r>
            <a:r>
              <a:rPr lang="en-US" b="1" dirty="0" smtClean="0"/>
              <a:t>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It had defects in its history	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A neighbor in the call-graph had defects (with Probability= defective neighbors/neighbors)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936874"/>
            <a:ext cx="5222782" cy="102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733800"/>
            <a:ext cx="5058607" cy="1030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64672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Defect Prediction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90600" y="14478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Metrics Used</a:t>
            </a:r>
            <a:endParaRPr lang="en-US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817132"/>
            <a:ext cx="3429000" cy="4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91000" y="1905000"/>
            <a:ext cx="4343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Model</a:t>
            </a:r>
          </a:p>
          <a:p>
            <a:r>
              <a:rPr lang="en-US" dirty="0" smtClean="0"/>
              <a:t>Combination of E(m) and E(h)</a:t>
            </a:r>
          </a:p>
          <a:p>
            <a:endParaRPr lang="en-US" dirty="0" smtClean="0"/>
          </a:p>
          <a:p>
            <a:r>
              <a:rPr lang="en-US" dirty="0" smtClean="0"/>
              <a:t>- E(m)</a:t>
            </a:r>
          </a:p>
          <a:p>
            <a:r>
              <a:rPr lang="en-US" dirty="0" smtClean="0"/>
              <a:t>Preprocess: Log Filter</a:t>
            </a:r>
          </a:p>
          <a:p>
            <a:r>
              <a:rPr lang="en-US" dirty="0" smtClean="0"/>
              <a:t>Naïve </a:t>
            </a:r>
            <a:r>
              <a:rPr lang="en-US" dirty="0" err="1" smtClean="0"/>
              <a:t>Bayes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- E(h)</a:t>
            </a:r>
          </a:p>
          <a:p>
            <a:r>
              <a:rPr lang="en-US" i="1" dirty="0" smtClean="0"/>
              <a:t>Use </a:t>
            </a:r>
            <a:r>
              <a:rPr lang="en-US" i="1" dirty="0"/>
              <a:t>live predictor to change the outcomes</a:t>
            </a:r>
          </a:p>
          <a:p>
            <a:endParaRPr lang="en-US" dirty="0" smtClean="0"/>
          </a:p>
          <a:p>
            <a:r>
              <a:rPr lang="en-US" b="1" dirty="0" smtClean="0"/>
              <a:t>Data</a:t>
            </a:r>
          </a:p>
          <a:p>
            <a:r>
              <a:rPr lang="en-US" dirty="0" smtClean="0"/>
              <a:t>Run each month for 1 year period.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924990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Defect Prediction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99" y="1181100"/>
            <a:ext cx="7111999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2847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Defect Prediction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429000"/>
            <a:ext cx="669724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2047500"/>
              </p:ext>
            </p:extLst>
          </p:nvPr>
        </p:nvGraphicFramePr>
        <p:xfrm>
          <a:off x="457200" y="1539240"/>
          <a:ext cx="3200401" cy="1584960"/>
        </p:xfrm>
        <a:graphic>
          <a:graphicData uri="http://schemas.openxmlformats.org/drawingml/2006/table">
            <a:tbl>
              <a:tblPr/>
              <a:tblGrid>
                <a:gridCol w="736071"/>
                <a:gridCol w="695687"/>
                <a:gridCol w="842211"/>
                <a:gridCol w="926432"/>
              </a:tblGrid>
              <a:tr h="342900"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Defects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Actual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1313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Prd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TP:A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FP:B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FN:C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TN:D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295400"/>
            <a:ext cx="3283027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02210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Dataset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19100" y="1676400"/>
            <a:ext cx="78867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itchFamily="34" charset="0"/>
              <a:buNone/>
            </a:pPr>
            <a:r>
              <a:rPr lang="en-US" b="1" dirty="0" smtClean="0"/>
              <a:t>DATASET </a:t>
            </a:r>
          </a:p>
          <a:p>
            <a:pPr marL="0" indent="0">
              <a:buFont typeface="Arial" pitchFamily="34" charset="0"/>
              <a:buNone/>
            </a:pPr>
            <a:r>
              <a:rPr lang="en-US" sz="1800" b="1" dirty="0" smtClean="0"/>
              <a:t>Enterprise Software Dataset</a:t>
            </a:r>
          </a:p>
          <a:p>
            <a:pPr marL="514350" indent="-514350"/>
            <a:r>
              <a:rPr lang="en-US" sz="1800" dirty="0" smtClean="0"/>
              <a:t>A popular RDBMS</a:t>
            </a:r>
          </a:p>
          <a:p>
            <a:pPr marL="514350" indent="-514350"/>
            <a:r>
              <a:rPr lang="en-US" sz="1800" dirty="0" smtClean="0"/>
              <a:t>20 years old code base</a:t>
            </a:r>
          </a:p>
          <a:p>
            <a:pPr marL="514350" indent="-514350"/>
            <a:r>
              <a:rPr lang="en-US" sz="1800" dirty="0" smtClean="0"/>
              <a:t>Developed in C/C++</a:t>
            </a:r>
          </a:p>
          <a:p>
            <a:pPr marL="514350" indent="-514350"/>
            <a:r>
              <a:rPr lang="en-US" sz="1800" dirty="0" smtClean="0"/>
              <a:t>One major release</a:t>
            </a:r>
          </a:p>
          <a:p>
            <a:pPr marL="514350" indent="-514350"/>
            <a:r>
              <a:rPr lang="en-US" sz="1800" dirty="0" smtClean="0"/>
              <a:t>3 years of development data</a:t>
            </a:r>
          </a:p>
          <a:p>
            <a:pPr marL="514350" indent="-514350"/>
            <a:r>
              <a:rPr lang="tr-TR" sz="1800" dirty="0" smtClean="0"/>
              <a:t>2.4K </a:t>
            </a:r>
            <a:r>
              <a:rPr lang="en-US" sz="1800" dirty="0" smtClean="0"/>
              <a:t>issues reported</a:t>
            </a:r>
          </a:p>
          <a:p>
            <a:pPr marL="514350" indent="-514350"/>
            <a:r>
              <a:rPr lang="en-US" sz="1800" dirty="0" smtClean="0"/>
              <a:t>3 major issue categories</a:t>
            </a:r>
          </a:p>
          <a:p>
            <a:pPr marL="914400" lvl="1" indent="-514350"/>
            <a:r>
              <a:rPr lang="en-US" sz="1400" dirty="0" smtClean="0"/>
              <a:t>System</a:t>
            </a:r>
          </a:p>
          <a:p>
            <a:pPr marL="914400" lvl="1" indent="-514350"/>
            <a:r>
              <a:rPr lang="en-US" sz="1400" dirty="0" smtClean="0"/>
              <a:t>Functional </a:t>
            </a:r>
          </a:p>
          <a:p>
            <a:pPr marL="914400" lvl="1" indent="-514350"/>
            <a:r>
              <a:rPr lang="en-US" sz="1400" dirty="0" smtClean="0"/>
              <a:t>Field</a:t>
            </a:r>
          </a:p>
          <a:p>
            <a:pPr marL="514350" indent="-514350"/>
            <a:r>
              <a:rPr lang="en-US" sz="1800" dirty="0" smtClean="0"/>
              <a:t>29 issue symptoms</a:t>
            </a:r>
          </a:p>
          <a:p>
            <a:pPr marL="514350" indent="-514350"/>
            <a:r>
              <a:rPr lang="en-US" sz="1800" dirty="0" smtClean="0"/>
              <a:t>101 distinct issue owners</a:t>
            </a:r>
          </a:p>
          <a:p>
            <a:pPr marL="514350" indent="-514350"/>
            <a:r>
              <a:rPr lang="en-US" sz="1800" dirty="0" smtClean="0"/>
              <a:t>Development In 5 countries and</a:t>
            </a:r>
          </a:p>
          <a:p>
            <a:pPr marL="0" indent="0">
              <a:buNone/>
            </a:pPr>
            <a:r>
              <a:rPr lang="en-US" sz="1800" dirty="0"/>
              <a:t> </a:t>
            </a:r>
            <a:r>
              <a:rPr lang="en-US" sz="1800" dirty="0" smtClean="0"/>
              <a:t>          10 countries contribute to the </a:t>
            </a:r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           issue management system</a:t>
            </a:r>
          </a:p>
          <a:p>
            <a:pPr marL="0" indent="0">
              <a:buNone/>
            </a:pPr>
            <a:endParaRPr lang="en-US" sz="1800" dirty="0" smtClean="0"/>
          </a:p>
          <a:p>
            <a:pPr marL="514350" indent="-51435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75" y="1385387"/>
            <a:ext cx="4200525" cy="51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3142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95600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5163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basic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35721" y="48006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High GINI index (even higher than actual issue distribution GINI of 0.65)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No previous researcher addressed this issue.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High Performance</a:t>
            </a:r>
            <a:endParaRPr lang="tr-TR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0"/>
            <a:ext cx="6281642" cy="1447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4190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with load balancing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3200400"/>
            <a:ext cx="875260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3400" y="2057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Fix Rule (Max 5)</a:t>
            </a:r>
            <a:endParaRPr lang="tr-TR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35814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Dynamic Rule (Based on Effort)</a:t>
            </a:r>
            <a:endParaRPr lang="tr-TR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600200"/>
            <a:ext cx="5865719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352800"/>
            <a:ext cx="5941919" cy="143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770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242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“Today’s </a:t>
            </a:r>
            <a:r>
              <a:rPr lang="en-US" sz="2800" dirty="0"/>
              <a:t>production processes are </a:t>
            </a:r>
            <a:r>
              <a:rPr lang="en-US" sz="2800" dirty="0" smtClean="0"/>
              <a:t>characterized </a:t>
            </a:r>
            <a:r>
              <a:rPr lang="en-US" sz="2800" dirty="0"/>
              <a:t>by the fact </a:t>
            </a:r>
            <a:r>
              <a:rPr lang="en-US" sz="2800" dirty="0" smtClean="0"/>
              <a:t>that about </a:t>
            </a:r>
            <a:r>
              <a:rPr lang="en-US" sz="2800" b="1" i="1" dirty="0"/>
              <a:t>25% of the </a:t>
            </a:r>
            <a:r>
              <a:rPr lang="en-US" sz="2800" b="1" i="1" dirty="0" smtClean="0"/>
              <a:t>working </a:t>
            </a:r>
            <a:r>
              <a:rPr lang="en-US" sz="2800" b="1" i="1" dirty="0"/>
              <a:t>time </a:t>
            </a:r>
            <a:r>
              <a:rPr lang="en-US" sz="2800" dirty="0"/>
              <a:t>consists in waiting for decisions and searching for </a:t>
            </a:r>
            <a:r>
              <a:rPr lang="en-US" sz="2800" dirty="0" smtClean="0"/>
              <a:t>information”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1066800" y="5486400"/>
            <a:ext cx="701040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err="1"/>
              <a:t>Riss</a:t>
            </a:r>
            <a:r>
              <a:rPr lang="en-US" dirty="0"/>
              <a:t>, U., &amp; </a:t>
            </a:r>
            <a:r>
              <a:rPr lang="en-US" dirty="0" err="1"/>
              <a:t>Rickayzen</a:t>
            </a:r>
            <a:r>
              <a:rPr lang="en-US" dirty="0"/>
              <a:t>, A. (2005). Challenges for business process and task </a:t>
            </a:r>
            <a:r>
              <a:rPr lang="en-US" dirty="0" smtClean="0"/>
              <a:t>management  </a:t>
            </a:r>
            <a:r>
              <a:rPr lang="en-US" dirty="0"/>
              <a:t>Journal of Universal Knowledge</a:t>
            </a:r>
            <a:r>
              <a:rPr lang="en-US" i="1" dirty="0" smtClean="0"/>
              <a:t> </a:t>
            </a:r>
            <a:r>
              <a:rPr lang="en-US" i="1" dirty="0"/>
              <a:t>Management</a:t>
            </a:r>
            <a:r>
              <a:rPr lang="en-US" dirty="0"/>
              <a:t>, </a:t>
            </a:r>
            <a:r>
              <a:rPr lang="en-US" i="1" dirty="0"/>
              <a:t>0</a:t>
            </a:r>
            <a:r>
              <a:rPr lang="en-US" dirty="0"/>
              <a:t>(2), 77–100. </a:t>
            </a:r>
            <a:endParaRPr lang="en-US" dirty="0">
              <a:effectLst/>
            </a:endParaRPr>
          </a:p>
        </p:txBody>
      </p:sp>
      <p:pic>
        <p:nvPicPr>
          <p:cNvPr id="1026" name="Picture 2" descr="http://mcs109.bu.edu/site/files/deadlock/citydeadloc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399" y="381000"/>
            <a:ext cx="3251201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58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5888340"/>
              </p:ext>
            </p:extLst>
          </p:nvPr>
        </p:nvGraphicFramePr>
        <p:xfrm>
          <a:off x="1524000" y="2819400"/>
          <a:ext cx="6096000" cy="1483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Rank Accuracy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Rank  Load Balance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 Balance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Fix</a:t>
                      </a:r>
                      <a:r>
                        <a:rPr lang="en-US" baseline="0" dirty="0" smtClean="0"/>
                        <a:t> Rule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Dynamic</a:t>
                      </a:r>
                      <a:r>
                        <a:rPr lang="en-US" baseline="0" dirty="0" smtClean="0"/>
                        <a:t> Rule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00200" y="1600200"/>
            <a:ext cx="57912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Rankings of The Recommendation Models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2974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Results: with artificial </a:t>
            </a:r>
            <a:r>
              <a:rPr lang="en-US" dirty="0"/>
              <a:t>i</a:t>
            </a:r>
            <a:r>
              <a:rPr lang="en-US" dirty="0" smtClean="0"/>
              <a:t>ssue </a:t>
            </a:r>
            <a:r>
              <a:rPr lang="en-US" dirty="0"/>
              <a:t>d</a:t>
            </a:r>
            <a:r>
              <a:rPr lang="en-US" dirty="0" smtClean="0"/>
              <a:t>ependency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2057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Fix Rule (Max 5)</a:t>
            </a:r>
            <a:endParaRPr lang="tr-TR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" y="35814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Dynamic Rule (Based on Effort)</a:t>
            </a:r>
            <a:endParaRPr lang="tr-TR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94080"/>
            <a:ext cx="6096000" cy="1435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130" y="3399183"/>
            <a:ext cx="6027454" cy="1401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21267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606" y="3200400"/>
            <a:ext cx="3709987" cy="2556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66800" y="2057400"/>
            <a:ext cx="67056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Assignment of Issues to A New Group of Developers Using </a:t>
            </a:r>
            <a:r>
              <a:rPr lang="en-US" b="1" dirty="0" err="1" smtClean="0"/>
              <a:t>Kronecker</a:t>
            </a:r>
            <a:r>
              <a:rPr lang="en-US" b="1" dirty="0" smtClean="0"/>
              <a:t> Networks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457682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66800"/>
            <a:ext cx="6019800" cy="564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1300" y="4111651"/>
            <a:ext cx="2133600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 smtClean="0"/>
              <a:t>pd</a:t>
            </a:r>
            <a:r>
              <a:rPr lang="en-US" dirty="0" smtClean="0"/>
              <a:t>: Increase significantly (Mann-Whitney U Test p &lt; 0.05) over time</a:t>
            </a:r>
          </a:p>
          <a:p>
            <a:endParaRPr lang="en-US" dirty="0" smtClean="0"/>
          </a:p>
          <a:p>
            <a:r>
              <a:rPr lang="en-US" dirty="0" err="1" smtClean="0"/>
              <a:t>pf</a:t>
            </a:r>
            <a:r>
              <a:rPr lang="en-US" dirty="0" smtClean="0"/>
              <a:t>: non-significant</a:t>
            </a:r>
          </a:p>
          <a:p>
            <a:endParaRPr lang="en-US" dirty="0" smtClean="0"/>
          </a:p>
          <a:p>
            <a:r>
              <a:rPr lang="en-US" dirty="0"/>
              <a:t>f</a:t>
            </a:r>
            <a:r>
              <a:rPr lang="en-US" dirty="0" smtClean="0"/>
              <a:t>-measure: non-significant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5016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RQ1: How can we assign issues to developers?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Dependencies among issue may reduce model performance significantly.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We can reduce issue assignment inequality with simple heuristics.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We can assign new issues to a new group of developers by predicting the future collaboration structure and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RQ2: How can developers  more efficiently organize their time in solving their issues</a:t>
            </a:r>
            <a:r>
              <a:rPr lang="en-US" dirty="0" smtClean="0"/>
              <a:t>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We can update the model output real time for the developers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err="1" smtClean="0"/>
              <a:t>pd</a:t>
            </a:r>
            <a:r>
              <a:rPr lang="en-US" dirty="0" smtClean="0"/>
              <a:t> rates of real-time defect prediction increases significantly while </a:t>
            </a:r>
            <a:r>
              <a:rPr lang="en-US" dirty="0" err="1" smtClean="0"/>
              <a:t>pf</a:t>
            </a:r>
            <a:r>
              <a:rPr lang="en-US" dirty="0" smtClean="0"/>
              <a:t> remains same</a:t>
            </a: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0963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Threats to Validity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3 İçerik Yer Tutucusu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 fontScale="92500" lnSpcReduction="20000"/>
          </a:bodyPr>
          <a:lstStyle/>
          <a:p>
            <a:r>
              <a:rPr lang="tr-TR" dirty="0" err="1" smtClean="0"/>
              <a:t>Internal</a:t>
            </a:r>
            <a:endParaRPr lang="tr-TR" dirty="0" smtClean="0"/>
          </a:p>
          <a:p>
            <a:pPr lvl="1"/>
            <a:r>
              <a:rPr lang="en-US" dirty="0" smtClean="0"/>
              <a:t>Causal relationship between treatment and outcome</a:t>
            </a:r>
          </a:p>
          <a:p>
            <a:pPr lvl="1"/>
            <a:r>
              <a:rPr lang="en-US" dirty="0" smtClean="0"/>
              <a:t>Instrumentation</a:t>
            </a:r>
          </a:p>
          <a:p>
            <a:r>
              <a:rPr lang="tr-TR" dirty="0" smtClean="0"/>
              <a:t>Construct</a:t>
            </a:r>
          </a:p>
          <a:p>
            <a:pPr lvl="1"/>
            <a:r>
              <a:rPr lang="en-US" dirty="0" smtClean="0"/>
              <a:t>Social threats</a:t>
            </a:r>
          </a:p>
          <a:p>
            <a:pPr lvl="1"/>
            <a:r>
              <a:rPr lang="en-US" dirty="0" smtClean="0"/>
              <a:t>Mono method bias</a:t>
            </a:r>
            <a:endParaRPr lang="tr-TR" dirty="0" smtClean="0"/>
          </a:p>
          <a:p>
            <a:r>
              <a:rPr lang="tr-TR" dirty="0" err="1" smtClean="0"/>
              <a:t>External</a:t>
            </a:r>
            <a:endParaRPr lang="tr-TR" dirty="0" smtClean="0"/>
          </a:p>
          <a:p>
            <a:pPr lvl="1"/>
            <a:r>
              <a:rPr lang="en-US" dirty="0"/>
              <a:t>Interaction of the history with treatments</a:t>
            </a:r>
          </a:p>
          <a:p>
            <a:pPr lvl="1"/>
            <a:r>
              <a:rPr lang="en-US" dirty="0"/>
              <a:t>Interaction of selection with treatments</a:t>
            </a:r>
          </a:p>
          <a:p>
            <a:r>
              <a:rPr lang="tr-TR" dirty="0" smtClean="0"/>
              <a:t>Statistical/Conclusion</a:t>
            </a:r>
            <a:endParaRPr lang="en-US" dirty="0" smtClean="0"/>
          </a:p>
          <a:p>
            <a:pPr lvl="1"/>
            <a:r>
              <a:rPr lang="en-US" dirty="0" smtClean="0"/>
              <a:t>Non-random </a:t>
            </a:r>
            <a:r>
              <a:rPr lang="en-US" dirty="0" err="1" smtClean="0"/>
              <a:t>heterogenity</a:t>
            </a:r>
            <a:endParaRPr lang="en-US" dirty="0" smtClean="0"/>
          </a:p>
          <a:p>
            <a:pPr lvl="1"/>
            <a:r>
              <a:rPr lang="en-US" dirty="0" smtClean="0"/>
              <a:t>Reliability of measures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37882804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Theoretical Contributions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Model the software as the combination of developer collaboration network and </a:t>
            </a:r>
            <a:r>
              <a:rPr lang="en-US" dirty="0" smtClean="0"/>
              <a:t>the call graph</a:t>
            </a:r>
          </a:p>
          <a:p>
            <a:r>
              <a:rPr lang="en-US" dirty="0"/>
              <a:t>Build an issue recommendation system using developer collaboration </a:t>
            </a:r>
            <a:r>
              <a:rPr lang="en-US" dirty="0" smtClean="0"/>
              <a:t>network</a:t>
            </a:r>
          </a:p>
          <a:p>
            <a:r>
              <a:rPr lang="en-US" dirty="0"/>
              <a:t>Usage of </a:t>
            </a:r>
            <a:r>
              <a:rPr lang="en-US" dirty="0" err="1"/>
              <a:t>Kronecker</a:t>
            </a:r>
            <a:r>
              <a:rPr lang="en-US" dirty="0"/>
              <a:t> networks to estimate the future collaborations of new </a:t>
            </a:r>
            <a:r>
              <a:rPr lang="en-US" dirty="0" smtClean="0"/>
              <a:t>developers</a:t>
            </a:r>
          </a:p>
          <a:p>
            <a:r>
              <a:rPr lang="en-US" dirty="0"/>
              <a:t>Address developer workload balance problem using the issue recommendation </a:t>
            </a:r>
            <a:r>
              <a:rPr lang="en-US" dirty="0" smtClean="0"/>
              <a:t>model</a:t>
            </a:r>
          </a:p>
          <a:p>
            <a:r>
              <a:rPr lang="en-US" dirty="0"/>
              <a:t>Replication of experiments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1415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Practical Contributions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Empirical analysis of the issue recommendation system and the real time </a:t>
            </a:r>
            <a:r>
              <a:rPr lang="en-US" dirty="0" smtClean="0"/>
              <a:t>defect prediction model</a:t>
            </a:r>
          </a:p>
          <a:p>
            <a:r>
              <a:rPr lang="en-US" dirty="0"/>
              <a:t>Real time defect </a:t>
            </a:r>
            <a:r>
              <a:rPr lang="en-US" dirty="0" smtClean="0"/>
              <a:t>prediction</a:t>
            </a:r>
            <a:endParaRPr lang="en-US" dirty="0"/>
          </a:p>
          <a:p>
            <a:r>
              <a:rPr lang="en-US" dirty="0"/>
              <a:t> Development of An Integrated Measurement and Decision Support Solution </a:t>
            </a:r>
            <a:r>
              <a:rPr lang="en-US" dirty="0" smtClean="0"/>
              <a:t>For Software </a:t>
            </a:r>
            <a:r>
              <a:rPr lang="en-US" dirty="0"/>
              <a:t>Engineers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670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Directions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Dependence on the expertise of a few experts is unsustainable for projects</a:t>
            </a:r>
          </a:p>
          <a:p>
            <a:r>
              <a:rPr lang="en-US" dirty="0" smtClean="0"/>
              <a:t>Need for task allocation recommenders</a:t>
            </a:r>
          </a:p>
          <a:p>
            <a:r>
              <a:rPr lang="en-US" dirty="0" smtClean="0"/>
              <a:t>Need for integrated solution support: </a:t>
            </a:r>
            <a:r>
              <a:rPr lang="en-US" dirty="0" err="1" smtClean="0"/>
              <a:t>Dione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2914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Publications – will be added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Questions: </a:t>
            </a:r>
          </a:p>
          <a:p>
            <a:r>
              <a:rPr lang="en-US" dirty="0" smtClean="0"/>
              <a:t>Should I include the full exploratory analysis?</a:t>
            </a:r>
          </a:p>
        </p:txBody>
      </p:sp>
    </p:spTree>
    <p:extLst>
      <p:ext uri="{BB962C8B-B14F-4D97-AF65-F5344CB8AC3E}">
        <p14:creationId xmlns:p14="http://schemas.microsoft.com/office/powerpoint/2010/main" val="498353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5867400" cy="4525963"/>
          </a:xfrm>
        </p:spPr>
        <p:txBody>
          <a:bodyPr>
            <a:noAutofit/>
          </a:bodyPr>
          <a:lstStyle/>
          <a:p>
            <a:r>
              <a:rPr lang="en-US" sz="1500" dirty="0" smtClean="0"/>
              <a:t>A</a:t>
            </a:r>
            <a:r>
              <a:rPr lang="en-US" sz="1500" dirty="0"/>
              <a:t> software </a:t>
            </a:r>
            <a:r>
              <a:rPr lang="en-US" sz="1500" dirty="0" smtClean="0"/>
              <a:t>issue (bug)</a:t>
            </a:r>
            <a:r>
              <a:rPr lang="en-US" sz="1500" dirty="0"/>
              <a:t> is an </a:t>
            </a:r>
            <a:r>
              <a:rPr lang="en-US" sz="1500" dirty="0" smtClean="0"/>
              <a:t>error in </a:t>
            </a:r>
            <a:r>
              <a:rPr lang="en-US" sz="1500" dirty="0"/>
              <a:t>a computer program or system that produces an incorrect or unexpected result, or causes it to behave in unintended ways</a:t>
            </a:r>
            <a:r>
              <a:rPr lang="en-US" sz="1500" dirty="0" smtClean="0"/>
              <a:t>.</a:t>
            </a:r>
          </a:p>
          <a:p>
            <a:endParaRPr lang="en-US" sz="1500" dirty="0"/>
          </a:p>
          <a:p>
            <a:r>
              <a:rPr lang="en-US" sz="1500" dirty="0" smtClean="0"/>
              <a:t>Efficient issue management is important for software project success.</a:t>
            </a:r>
          </a:p>
          <a:p>
            <a:endParaRPr lang="en-US" sz="1500" dirty="0" smtClean="0"/>
          </a:p>
          <a:p>
            <a:r>
              <a:rPr lang="en-US" sz="1500" dirty="0" smtClean="0"/>
              <a:t>Issue Management is a hard problem in large software since,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500" dirty="0" smtClean="0"/>
              <a:t>Understanding the whole system is beyond the capabilities of one human.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500" dirty="0" smtClean="0"/>
              <a:t>Developer often work from different locations distributed in the World.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500" dirty="0" smtClean="0"/>
              <a:t>Assigning the right issue to the right developer is hard.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500" dirty="0" smtClean="0"/>
              <a:t>Finding the defect in the source code related to an issue is hard.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500" dirty="0" smtClean="0"/>
              <a:t>Fixing a defect may introduce another(s) into the source code.</a:t>
            </a:r>
          </a:p>
          <a:p>
            <a:pPr marL="457200" lvl="1" indent="0">
              <a:buNone/>
            </a:pPr>
            <a:endParaRPr lang="en-US" sz="1500" dirty="0"/>
          </a:p>
          <a:p>
            <a:r>
              <a:rPr lang="en-US" sz="1500" dirty="0" smtClean="0"/>
              <a:t>Issue Management Software: Central element of the software maintenance activities. </a:t>
            </a:r>
          </a:p>
          <a:p>
            <a:pPr marL="0" indent="0">
              <a:buNone/>
            </a:pPr>
            <a:endParaRPr lang="en-US" sz="1500" dirty="0" smtClean="0"/>
          </a:p>
        </p:txBody>
      </p:sp>
      <p:pic>
        <p:nvPicPr>
          <p:cNvPr id="1026" name="Picture 2" descr="http://upload.wikimedia.org/wikipedia/commons/8/8a/H96566k.jpg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1397000"/>
            <a:ext cx="2743200" cy="216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60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3400" y="4267200"/>
            <a:ext cx="8229600" cy="1143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Thank You For Your Attention</a:t>
            </a:r>
            <a:endParaRPr lang="en-US" dirty="0"/>
          </a:p>
        </p:txBody>
      </p:sp>
      <p:pic>
        <p:nvPicPr>
          <p:cNvPr id="6" name="Picture 2" descr="http://answersinhistory.files.wordpress.com/2007/03/qu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2362200" cy="2362201"/>
          </a:xfrm>
          <a:prstGeom prst="rect">
            <a:avLst/>
          </a:prstGeom>
          <a:noFill/>
        </p:spPr>
      </p:pic>
      <p:pic>
        <p:nvPicPr>
          <p:cNvPr id="7" name="Picture 4" descr="http://www.thewestpress.com/wp-content/uploads/2011/05/comments-ic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638800" y="1295400"/>
            <a:ext cx="2895600" cy="243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40708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/>
          <a:lstStyle/>
          <a:p>
            <a:r>
              <a:rPr lang="en-US" dirty="0" smtClean="0"/>
              <a:t>Extra Slides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4933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Network Statistics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01775"/>
            <a:ext cx="8763000" cy="307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38595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Relationships Among Issue Symptoms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76516"/>
            <a:ext cx="50673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66848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Metrics Correlations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89697"/>
            <a:ext cx="8610600" cy="3844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23280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Metrics </a:t>
            </a:r>
            <a:r>
              <a:rPr lang="en-US" dirty="0" smtClean="0"/>
              <a:t>Correlations 2/3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8458200" cy="38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38180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Metrics </a:t>
            </a:r>
            <a:r>
              <a:rPr lang="en-US" dirty="0" smtClean="0"/>
              <a:t>Correlations 3/3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1" y="1661652"/>
            <a:ext cx="8999078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03115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290" y="2854847"/>
            <a:ext cx="3962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Detailed Issue Data </a:t>
            </a:r>
            <a:br>
              <a:rPr lang="en-US" dirty="0" smtClean="0"/>
            </a:br>
            <a:r>
              <a:rPr lang="en-US" dirty="0" smtClean="0"/>
              <a:t>Visualization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-12679"/>
            <a:ext cx="4191000" cy="6878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220917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Locations of Developers and Issue Reporters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00200"/>
            <a:ext cx="4754834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936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Symptom Defect Mapping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752600"/>
            <a:ext cx="3581400" cy="4587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882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kalt.files.wordpress.com/2010/12/stick_figur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" y="1143000"/>
            <a:ext cx="1470493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H="1" flipV="1">
            <a:off x="4191000" y="0"/>
            <a:ext cx="76200" cy="6858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219200" y="1881187"/>
            <a:ext cx="1066800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2286000" y="1423988"/>
            <a:ext cx="1447800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Fault(s)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34129" y="1423988"/>
            <a:ext cx="1236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encounters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327129" y="3269226"/>
            <a:ext cx="1459044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Defect(s)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9" idx="4"/>
            <a:endCxn id="12" idx="0"/>
          </p:cNvCxnSpPr>
          <p:nvPr/>
        </p:nvCxnSpPr>
        <p:spPr>
          <a:xfrm>
            <a:off x="3009900" y="2338388"/>
            <a:ext cx="46751" cy="9308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 rot="20019919">
            <a:off x="1903206" y="2747120"/>
            <a:ext cx="1021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aused by</a:t>
            </a:r>
            <a:endParaRPr lang="en-US" dirty="0"/>
          </a:p>
        </p:txBody>
      </p:sp>
      <p:cxnSp>
        <p:nvCxnSpPr>
          <p:cNvPr id="17" name="Straight Arrow Connector 16"/>
          <p:cNvCxnSpPr>
            <a:endCxn id="19" idx="1"/>
          </p:cNvCxnSpPr>
          <p:nvPr/>
        </p:nvCxnSpPr>
        <p:spPr>
          <a:xfrm>
            <a:off x="990600" y="2619375"/>
            <a:ext cx="1364529" cy="22389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56355" y="3930134"/>
            <a:ext cx="911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Reports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144734" y="4724400"/>
            <a:ext cx="1436666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Issue report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96505" y="2554069"/>
            <a:ext cx="881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User or</a:t>
            </a:r>
          </a:p>
          <a:p>
            <a:r>
              <a:rPr lang="en-US" b="1" dirty="0" smtClean="0"/>
              <a:t>tester</a:t>
            </a:r>
            <a:endParaRPr lang="en-US" b="1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Reporting Issues</a:t>
            </a:r>
            <a:endParaRPr lang="en-US" sz="2800" dirty="0"/>
          </a:p>
        </p:txBody>
      </p:sp>
      <p:pic>
        <p:nvPicPr>
          <p:cNvPr id="30" name="Picture 2" descr="http://akalt.files.wordpress.com/2010/12/stick_figur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148" y="1143000"/>
            <a:ext cx="1470493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Straight Arrow Connector 30"/>
          <p:cNvCxnSpPr/>
          <p:nvPr/>
        </p:nvCxnSpPr>
        <p:spPr>
          <a:xfrm>
            <a:off x="5562600" y="1881187"/>
            <a:ext cx="1066800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6629400" y="1423988"/>
            <a:ext cx="1447800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Issue report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77529" y="1423988"/>
            <a:ext cx="69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reads</a:t>
            </a: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5392457" y="3200400"/>
            <a:ext cx="1459044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Defect(s)</a:t>
            </a:r>
            <a:endParaRPr lang="en-US" dirty="0"/>
          </a:p>
        </p:txBody>
      </p:sp>
      <p:cxnSp>
        <p:nvCxnSpPr>
          <p:cNvPr id="35" name="Straight Arrow Connector 34"/>
          <p:cNvCxnSpPr>
            <a:endCxn id="34" idx="0"/>
          </p:cNvCxnSpPr>
          <p:nvPr/>
        </p:nvCxnSpPr>
        <p:spPr>
          <a:xfrm flipH="1">
            <a:off x="6121979" y="2293080"/>
            <a:ext cx="857899" cy="907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 rot="18768290">
            <a:off x="6315140" y="2505697"/>
            <a:ext cx="1181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</a:t>
            </a:r>
            <a:r>
              <a:rPr lang="en-US" b="1" dirty="0" smtClean="0"/>
              <a:t>inds</a:t>
            </a:r>
            <a:r>
              <a:rPr lang="en-US" dirty="0" smtClean="0"/>
              <a:t> and fixes</a:t>
            </a:r>
            <a:endParaRPr lang="en-US" dirty="0"/>
          </a:p>
        </p:txBody>
      </p:sp>
      <p:cxnSp>
        <p:nvCxnSpPr>
          <p:cNvPr id="37" name="Straight Arrow Connector 36"/>
          <p:cNvCxnSpPr>
            <a:stCxn id="34" idx="4"/>
            <a:endCxn id="39" idx="1"/>
          </p:cNvCxnSpPr>
          <p:nvPr/>
        </p:nvCxnSpPr>
        <p:spPr>
          <a:xfrm>
            <a:off x="6121979" y="4114800"/>
            <a:ext cx="576550" cy="7435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368939" y="4191000"/>
            <a:ext cx="1178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prevent</a:t>
            </a:r>
            <a:endParaRPr lang="en-US" dirty="0"/>
          </a:p>
        </p:txBody>
      </p:sp>
      <p:sp>
        <p:nvSpPr>
          <p:cNvPr id="39" name="Oval 38"/>
          <p:cNvSpPr/>
          <p:nvPr/>
        </p:nvSpPr>
        <p:spPr>
          <a:xfrm>
            <a:off x="6488134" y="4724400"/>
            <a:ext cx="1436666" cy="914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Fault(s)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4343400" y="2526268"/>
            <a:ext cx="1167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Developer</a:t>
            </a:r>
            <a:endParaRPr lang="en-US" b="1" dirty="0"/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4343400" y="0"/>
            <a:ext cx="4572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Fixing Issues</a:t>
            </a:r>
            <a:endParaRPr lang="en-US" sz="2800" dirty="0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9583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Evolution of Team Structure Based on Collaboration Network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18566"/>
            <a:ext cx="7620000" cy="423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65697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14600"/>
            <a:ext cx="8229600" cy="1143000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 Exploratory Analysis of Issues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PhD Research </a:t>
            </a:r>
            <a:r>
              <a:rPr lang="en-US" dirty="0"/>
              <a:t>Progress [Not Included in the Presentation] </a:t>
            </a:r>
          </a:p>
        </p:txBody>
      </p:sp>
    </p:spTree>
    <p:extLst>
      <p:ext uri="{BB962C8B-B14F-4D97-AF65-F5344CB8AC3E}">
        <p14:creationId xmlns:p14="http://schemas.microsoft.com/office/powerpoint/2010/main" val="129058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b="1" dirty="0" smtClean="0"/>
              <a:t>ENTERPRISE SOFTWARE</a:t>
            </a:r>
          </a:p>
          <a:p>
            <a:pPr marL="514350" indent="-514350"/>
            <a:r>
              <a:rPr lang="en-US" sz="1800" dirty="0" smtClean="0"/>
              <a:t>A popular RDBMS</a:t>
            </a:r>
          </a:p>
          <a:p>
            <a:pPr marL="514350" indent="-514350"/>
            <a:r>
              <a:rPr lang="en-US" sz="1800" dirty="0" smtClean="0"/>
              <a:t>20 years old code base</a:t>
            </a:r>
          </a:p>
          <a:p>
            <a:pPr marL="514350" indent="-514350"/>
            <a:r>
              <a:rPr lang="en-US" sz="1800" dirty="0" smtClean="0"/>
              <a:t>One release</a:t>
            </a:r>
          </a:p>
          <a:p>
            <a:pPr marL="514350" indent="-514350"/>
            <a:r>
              <a:rPr lang="en-US" sz="1800" dirty="0" smtClean="0"/>
              <a:t>3 years of development data</a:t>
            </a:r>
          </a:p>
          <a:p>
            <a:pPr marL="514350" indent="-514350"/>
            <a:r>
              <a:rPr lang="en-US" sz="1800" dirty="0" smtClean="0"/>
              <a:t>985 issues reported</a:t>
            </a:r>
          </a:p>
          <a:p>
            <a:pPr marL="514350" indent="-514350"/>
            <a:r>
              <a:rPr lang="en-US" sz="1800" dirty="0" smtClean="0"/>
              <a:t>3 major issue categories</a:t>
            </a:r>
          </a:p>
          <a:p>
            <a:pPr marL="914400" lvl="1" indent="-514350"/>
            <a:r>
              <a:rPr lang="en-US" sz="1400" dirty="0" smtClean="0"/>
              <a:t>System</a:t>
            </a:r>
          </a:p>
          <a:p>
            <a:pPr marL="914400" lvl="1" indent="-514350"/>
            <a:r>
              <a:rPr lang="en-US" sz="1400" dirty="0" smtClean="0"/>
              <a:t>Functional </a:t>
            </a:r>
          </a:p>
          <a:p>
            <a:pPr marL="914400" lvl="1" indent="-514350"/>
            <a:r>
              <a:rPr lang="en-US" sz="1400" dirty="0" smtClean="0"/>
              <a:t>Field</a:t>
            </a:r>
          </a:p>
          <a:p>
            <a:pPr marL="514350" indent="-514350"/>
            <a:r>
              <a:rPr lang="en-US" sz="1800" dirty="0" smtClean="0"/>
              <a:t>101 distinct issue owners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ANDROID</a:t>
            </a:r>
          </a:p>
          <a:p>
            <a:r>
              <a:rPr lang="en-US" sz="1800" dirty="0" smtClean="0"/>
              <a:t>The most popular mobile OS </a:t>
            </a:r>
          </a:p>
          <a:p>
            <a:pPr>
              <a:buNone/>
            </a:pPr>
            <a:r>
              <a:rPr lang="en-US" sz="1800" dirty="0" smtClean="0"/>
              <a:t>       according to Gartner.</a:t>
            </a:r>
          </a:p>
          <a:p>
            <a:r>
              <a:rPr lang="en-US" sz="1800" dirty="0" smtClean="0"/>
              <a:t>Kernel based on GNU/Linux</a:t>
            </a:r>
          </a:p>
          <a:p>
            <a:r>
              <a:rPr lang="en-US" sz="1800" dirty="0" smtClean="0"/>
              <a:t>Installed on 200 million+ devices</a:t>
            </a:r>
          </a:p>
          <a:p>
            <a:r>
              <a:rPr lang="en-US" sz="1800" dirty="0" smtClean="0"/>
              <a:t>3.5 years of development data</a:t>
            </a:r>
          </a:p>
          <a:p>
            <a:r>
              <a:rPr lang="en-US" sz="1800" dirty="0" smtClean="0"/>
              <a:t>9 major releases</a:t>
            </a:r>
          </a:p>
          <a:p>
            <a:r>
              <a:rPr lang="en-US" sz="1800" dirty="0" smtClean="0"/>
              <a:t>865 </a:t>
            </a:r>
            <a:r>
              <a:rPr lang="en-US" sz="1800" dirty="0" err="1" smtClean="0"/>
              <a:t>issus</a:t>
            </a:r>
            <a:endParaRPr lang="en-US" sz="1800" dirty="0" smtClean="0"/>
          </a:p>
          <a:p>
            <a:r>
              <a:rPr lang="en-US" sz="1800" dirty="0" smtClean="0"/>
              <a:t>87 distinct issue owners</a:t>
            </a:r>
          </a:p>
          <a:p>
            <a:r>
              <a:rPr lang="en-US" sz="1800" dirty="0" smtClean="0"/>
              <a:t>Only issues reported by customer 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b="1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PhD Research </a:t>
            </a:r>
            <a:r>
              <a:rPr lang="en-US" dirty="0"/>
              <a:t>Progress [Not Included in the Presentation]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52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86000" y="3962400"/>
            <a:ext cx="44196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7650" name="Picture 2" descr="http://blog.weblayers.com/Portals/70989/images/Enterprise%20Software%20Ap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133600"/>
            <a:ext cx="675501" cy="489614"/>
          </a:xfrm>
          <a:prstGeom prst="rect">
            <a:avLst/>
          </a:prstGeom>
          <a:noFill/>
        </p:spPr>
      </p:pic>
      <p:pic>
        <p:nvPicPr>
          <p:cNvPr id="27652" name="Picture 4" descr="http://www.android.com/media/wallpaper/gif/android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2057400"/>
            <a:ext cx="838200" cy="62865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0" y="0"/>
            <a:ext cx="609600" cy="1447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Ext1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18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1A: A few developers own majority of Issues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PhD Research </a:t>
            </a:r>
            <a:r>
              <a:rPr lang="en-US" dirty="0"/>
              <a:t>Progress [Not Included in the Presentation] </a:t>
            </a: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305" y="2133600"/>
            <a:ext cx="414309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743200"/>
            <a:ext cx="3947032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0"/>
            <a:ext cx="609600" cy="1447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Ext1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3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1B: A few developers own majority of Issues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PhD Research </a:t>
            </a:r>
            <a:r>
              <a:rPr lang="en-US" dirty="0"/>
              <a:t>Progress [Not Included in the Presentation] 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676400"/>
            <a:ext cx="70294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0" y="0"/>
            <a:ext cx="609600" cy="1447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Part 1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2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2: Number of Issue Reports Change Significantly After A Release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PhD Research </a:t>
            </a:r>
            <a:r>
              <a:rPr lang="en-US" dirty="0"/>
              <a:t>Progress [Not Included in the Presentation]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447800"/>
            <a:ext cx="692916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0" y="0"/>
            <a:ext cx="609600" cy="1447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Ext1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41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8229600" cy="1143000"/>
          </a:xfrm>
        </p:spPr>
        <p:txBody>
          <a:bodyPr/>
          <a:lstStyle/>
          <a:p>
            <a:r>
              <a:rPr lang="en-US" dirty="0" smtClean="0"/>
              <a:t>3: Issues map to multiple defects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895600" y="6356350"/>
            <a:ext cx="4114800" cy="365125"/>
          </a:xfrm>
        </p:spPr>
        <p:txBody>
          <a:bodyPr/>
          <a:lstStyle/>
          <a:p>
            <a:r>
              <a:rPr lang="en-US" dirty="0" smtClean="0"/>
              <a:t>PhD Research </a:t>
            </a:r>
            <a:r>
              <a:rPr lang="en-US" dirty="0"/>
              <a:t>Progress [Not Included in the Presentation] 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705225"/>
            <a:ext cx="42957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066800" y="2133600"/>
            <a:ext cx="71628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Issues map to multiple defects on the average.</a:t>
            </a:r>
          </a:p>
          <a:p>
            <a:pPr algn="ctr"/>
            <a:r>
              <a:rPr lang="en-US" dirty="0" smtClean="0"/>
              <a:t>A random issue maps to 1 defect with %90 probability.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447800" y="2438400"/>
            <a:ext cx="62484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0" y="0"/>
            <a:ext cx="609600" cy="1447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Ext1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4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4A: Issue resolve times are dependent on number of issues that a developer own own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733800" cy="365125"/>
          </a:xfrm>
        </p:spPr>
        <p:txBody>
          <a:bodyPr/>
          <a:lstStyle/>
          <a:p>
            <a:r>
              <a:rPr lang="en-US" dirty="0" smtClean="0"/>
              <a:t>PhD Research Progress </a:t>
            </a:r>
            <a:r>
              <a:rPr lang="en-US" dirty="0"/>
              <a:t>[Not Included in the Presentation]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084781"/>
            <a:ext cx="3962400" cy="423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0" y="0"/>
            <a:ext cx="609600" cy="1447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Ext1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77299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4B: Issue resolve times are dependent on number of issues that a developer own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438400" y="6356350"/>
            <a:ext cx="3886200" cy="365125"/>
          </a:xfrm>
        </p:spPr>
        <p:txBody>
          <a:bodyPr/>
          <a:lstStyle/>
          <a:p>
            <a:r>
              <a:rPr lang="en-US" dirty="0" smtClean="0"/>
              <a:t>PhD Research Progress </a:t>
            </a:r>
            <a:r>
              <a:rPr lang="en-US" dirty="0"/>
              <a:t>[Not Included in the Presentation]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731965"/>
            <a:ext cx="4434558" cy="474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0" y="0"/>
            <a:ext cx="609600" cy="1447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Ext1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94824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-: Issue Ownership Bursts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403122" y="6356350"/>
            <a:ext cx="4912078" cy="365125"/>
          </a:xfrm>
        </p:spPr>
        <p:txBody>
          <a:bodyPr/>
          <a:lstStyle/>
          <a:p>
            <a:r>
              <a:rPr lang="en-US" dirty="0" smtClean="0"/>
              <a:t>PhD Research Progress </a:t>
            </a:r>
            <a:r>
              <a:rPr lang="en-US" dirty="0"/>
              <a:t>[Not Included in the Presentation]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342244"/>
            <a:ext cx="3505200" cy="4855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3844" y="1371600"/>
            <a:ext cx="3118556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0" y="0"/>
            <a:ext cx="609600" cy="1447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Ext1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898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019800" y="2247900"/>
            <a:ext cx="1981200" cy="1676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143000" y="2247900"/>
            <a:ext cx="1905000" cy="152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6200" y="4076700"/>
            <a:ext cx="2133600" cy="1752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Issue Reports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6858000" y="4000500"/>
            <a:ext cx="2133600" cy="1905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Source Code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3429000" y="2476500"/>
            <a:ext cx="2438400" cy="1905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Developers</a:t>
            </a:r>
            <a:endParaRPr lang="en-US" sz="2400" dirty="0"/>
          </a:p>
        </p:txBody>
      </p:sp>
      <p:cxnSp>
        <p:nvCxnSpPr>
          <p:cNvPr id="10" name="Straight Arrow Connector 9"/>
          <p:cNvCxnSpPr>
            <a:endCxn id="9" idx="1"/>
          </p:cNvCxnSpPr>
          <p:nvPr/>
        </p:nvCxnSpPr>
        <p:spPr>
          <a:xfrm flipV="1">
            <a:off x="2209800" y="3429000"/>
            <a:ext cx="1219200" cy="1181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9" idx="3"/>
            <a:endCxn id="8" idx="1"/>
          </p:cNvCxnSpPr>
          <p:nvPr/>
        </p:nvCxnSpPr>
        <p:spPr>
          <a:xfrm>
            <a:off x="5867400" y="3429000"/>
            <a:ext cx="990600" cy="1524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71600" y="2400300"/>
            <a:ext cx="152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Which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>eveloper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hould handle the issue?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324600" y="2324100"/>
            <a:ext cx="152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Which modules of source code is more likely to be defected?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3725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-: Issue Ownership Bursts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PhD Research Progress </a:t>
            </a:r>
            <a:endParaRPr lang="en-US"/>
          </a:p>
        </p:txBody>
      </p:sp>
      <p:pic>
        <p:nvPicPr>
          <p:cNvPr id="2050" name="Picture 2" descr="D:\chub56\output\db2_plots_db2issue_burst_pattern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7848600" cy="52324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895600" y="1295400"/>
            <a:ext cx="2077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Enterprise Software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600" cy="1447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Ext1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1818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-: Issue Ownership Bursts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581400" cy="365125"/>
          </a:xfrm>
        </p:spPr>
        <p:txBody>
          <a:bodyPr/>
          <a:lstStyle/>
          <a:p>
            <a:r>
              <a:rPr lang="en-US" dirty="0" smtClean="0"/>
              <a:t>PhD Research Progress </a:t>
            </a:r>
            <a:r>
              <a:rPr lang="en-US" dirty="0"/>
              <a:t>[Not Included in the Presentation]</a:t>
            </a:r>
          </a:p>
        </p:txBody>
      </p:sp>
      <p:pic>
        <p:nvPicPr>
          <p:cNvPr id="1026" name="Picture 2" descr="D:\chub56\msr\androidissue_burst_pattern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44600"/>
            <a:ext cx="6934200" cy="4622800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3466710" y="1219200"/>
            <a:ext cx="952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Android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600" cy="1447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Ext1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849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/>
            <a:r>
              <a:rPr lang="en-US" dirty="0" smtClean="0"/>
              <a:t>A small number of developers own a majority of the releases.</a:t>
            </a:r>
          </a:p>
          <a:p>
            <a:pPr marL="514350" indent="-514350"/>
            <a:r>
              <a:rPr lang="en-US" dirty="0" smtClean="0"/>
              <a:t>Active issue counts may not change significantly after a release.</a:t>
            </a:r>
          </a:p>
          <a:p>
            <a:pPr marL="514350" indent="-514350"/>
            <a:r>
              <a:rPr lang="en-US" dirty="0" smtClean="0"/>
              <a:t>Issue resolve times are not dependent on number of issues owned based on our datasets.</a:t>
            </a:r>
          </a:p>
          <a:p>
            <a:pPr marL="514350" indent="-514350"/>
            <a:r>
              <a:rPr lang="en-US" dirty="0" smtClean="0"/>
              <a:t>Developers own and resolve the issues in </a:t>
            </a:r>
            <a:r>
              <a:rPr lang="en-US" i="1" dirty="0" smtClean="0"/>
              <a:t>bursts.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2F2DB-F7B4-4351-BCB2-12DEBDFC13B3}" type="datetime1">
              <a:rPr lang="en-US" smtClean="0"/>
              <a:pPr/>
              <a:t>5/11/2013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ADDA1-5E9F-4945-9D89-E31F578AE1CE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819400" y="6356350"/>
            <a:ext cx="3962400" cy="365125"/>
          </a:xfrm>
        </p:spPr>
        <p:txBody>
          <a:bodyPr/>
          <a:lstStyle/>
          <a:p>
            <a:r>
              <a:rPr lang="en-US" dirty="0" smtClean="0"/>
              <a:t>PhD Research Progress </a:t>
            </a:r>
            <a:r>
              <a:rPr lang="en-US" dirty="0"/>
              <a:t> [Not Included in the Presentation]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600" cy="1447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Ext1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77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782322"/>
            <a:ext cx="6270316" cy="2164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5-Point Star 4"/>
          <p:cNvSpPr/>
          <p:nvPr/>
        </p:nvSpPr>
        <p:spPr>
          <a:xfrm>
            <a:off x="5673212" y="3093215"/>
            <a:ext cx="228600" cy="2286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459658" y="4718566"/>
            <a:ext cx="228600" cy="22860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38200" y="4648200"/>
            <a:ext cx="79248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In our problem domain the context of issues is highly variable and issue fixing requires complex actions.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593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RQ1: </a:t>
            </a:r>
            <a:r>
              <a:rPr lang="en-US" dirty="0" smtClean="0"/>
              <a:t>How </a:t>
            </a:r>
            <a:r>
              <a:rPr lang="en-US" dirty="0"/>
              <a:t>can we assign issues to developers?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RQ2: </a:t>
            </a:r>
            <a:r>
              <a:rPr lang="en-US" dirty="0" smtClean="0"/>
              <a:t>How </a:t>
            </a:r>
            <a:r>
              <a:rPr lang="en-US" dirty="0"/>
              <a:t>can developers  more efficiently organize their time in solving their issues?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749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1371600"/>
            <a:ext cx="8229600" cy="147732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dirty="0"/>
              <a:t>Recommendation System (</a:t>
            </a:r>
            <a:r>
              <a:rPr lang="en-US" dirty="0" err="1"/>
              <a:t>RecSys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…are a subclass of information filtering system that seek to predict the '</a:t>
            </a:r>
            <a:r>
              <a:rPr lang="en-US" i="1" dirty="0"/>
              <a:t>rating</a:t>
            </a:r>
            <a:r>
              <a:rPr lang="en-US" dirty="0"/>
              <a:t>' or </a:t>
            </a:r>
            <a:r>
              <a:rPr lang="en-US" i="1" dirty="0"/>
              <a:t>'preference</a:t>
            </a:r>
            <a:r>
              <a:rPr lang="en-US" dirty="0"/>
              <a:t>' that a user would give to an item</a:t>
            </a:r>
            <a:r>
              <a:rPr lang="en-US" dirty="0" smtClean="0"/>
              <a:t>…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	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2394542"/>
            <a:ext cx="8229600" cy="369331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200" dirty="0"/>
              <a:t>Categories of </a:t>
            </a:r>
            <a:r>
              <a:rPr lang="en-US" sz="2200" dirty="0" err="1"/>
              <a:t>RecSys</a:t>
            </a:r>
            <a:endParaRPr lang="en-US" sz="2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dirty="0"/>
              <a:t>Collaborative recommendation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dirty="0"/>
              <a:t>Knowledge based recommendation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dirty="0"/>
              <a:t>Content-based recommendation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dirty="0"/>
              <a:t>Hybrid </a:t>
            </a:r>
            <a:r>
              <a:rPr lang="en-US" sz="2200" dirty="0" smtClean="0"/>
              <a:t>approaches</a:t>
            </a:r>
            <a:endParaRPr lang="en-US" sz="2200" dirty="0"/>
          </a:p>
          <a:p>
            <a:endParaRPr lang="en-US" sz="2200" dirty="0" smtClean="0"/>
          </a:p>
          <a:p>
            <a:r>
              <a:rPr lang="en-US" sz="2200" dirty="0" smtClean="0"/>
              <a:t>Methods</a:t>
            </a:r>
            <a:endParaRPr lang="en-US" sz="2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dirty="0"/>
              <a:t>Offline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200" dirty="0"/>
              <a:t>Online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		</a:t>
            </a:r>
          </a:p>
        </p:txBody>
      </p:sp>
      <p:sp>
        <p:nvSpPr>
          <p:cNvPr id="9" name="Rectangle 8"/>
          <p:cNvSpPr/>
          <p:nvPr/>
        </p:nvSpPr>
        <p:spPr>
          <a:xfrm>
            <a:off x="679173" y="5638800"/>
            <a:ext cx="74676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[1] </a:t>
            </a:r>
            <a:r>
              <a:rPr lang="en-US" dirty="0" err="1" smtClean="0"/>
              <a:t>Jannach</a:t>
            </a:r>
            <a:r>
              <a:rPr lang="en-US" dirty="0"/>
              <a:t>, D., </a:t>
            </a:r>
            <a:r>
              <a:rPr lang="en-US" dirty="0" err="1"/>
              <a:t>Zanker</a:t>
            </a:r>
            <a:r>
              <a:rPr lang="en-US" dirty="0"/>
              <a:t>, M., </a:t>
            </a:r>
            <a:r>
              <a:rPr lang="en-US" dirty="0" err="1"/>
              <a:t>Felfernig</a:t>
            </a:r>
            <a:r>
              <a:rPr lang="en-US" dirty="0"/>
              <a:t>, A., &amp; Friedrich, G. (2010). </a:t>
            </a:r>
            <a:r>
              <a:rPr lang="en-US" i="1" dirty="0"/>
              <a:t>Recommender Systems: An Introduction</a:t>
            </a:r>
            <a:r>
              <a:rPr lang="en-US" dirty="0"/>
              <a:t> (1st ed., p. 352). Cambridge University Press.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84406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1155</TotalTime>
  <Words>1793</Words>
  <Application>Microsoft Office PowerPoint</Application>
  <PresentationFormat>On-screen Show (4:3)</PresentationFormat>
  <Paragraphs>445</Paragraphs>
  <Slides>62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Office Theme</vt:lpstr>
      <vt:lpstr>PowerPoint Presentation</vt:lpstr>
      <vt:lpstr>Outline</vt:lpstr>
      <vt:lpstr>“Today’s production processes are characterized by the fact that about 25% of the working time consists in waiting for decisions and searching for information”</vt:lpstr>
      <vt:lpstr>Introduction</vt:lpstr>
      <vt:lpstr>Reporting Issues</vt:lpstr>
      <vt:lpstr>Problem Definition</vt:lpstr>
      <vt:lpstr>Problem Definition</vt:lpstr>
      <vt:lpstr>Research Questions</vt:lpstr>
      <vt:lpstr>Background</vt:lpstr>
      <vt:lpstr>Proposed Solution</vt:lpstr>
      <vt:lpstr>Methodology</vt:lpstr>
      <vt:lpstr>Issue Recommendation Model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Live Defect Prediction Model</vt:lpstr>
      <vt:lpstr>Live Defect Prediction Model</vt:lpstr>
      <vt:lpstr>Live Defect Prediction Model</vt:lpstr>
      <vt:lpstr>Live Defect Prediction Model</vt:lpstr>
      <vt:lpstr>PowerPoint Presentation</vt:lpstr>
      <vt:lpstr>Results</vt:lpstr>
      <vt:lpstr>Results: basic model</vt:lpstr>
      <vt:lpstr>Results: with load balancing</vt:lpstr>
      <vt:lpstr>Results</vt:lpstr>
      <vt:lpstr>Results: with artificial issue dependency</vt:lpstr>
      <vt:lpstr>Results</vt:lpstr>
      <vt:lpstr>Results</vt:lpstr>
      <vt:lpstr>Summary of Results</vt:lpstr>
      <vt:lpstr>Threats to Validity</vt:lpstr>
      <vt:lpstr>Theoretical Contributions</vt:lpstr>
      <vt:lpstr>Practical Contributions</vt:lpstr>
      <vt:lpstr>Future Directions</vt:lpstr>
      <vt:lpstr>Publications – will be added</vt:lpstr>
      <vt:lpstr>PowerPoint Presentation</vt:lpstr>
      <vt:lpstr>Extra Slides</vt:lpstr>
      <vt:lpstr>Network Statistics</vt:lpstr>
      <vt:lpstr>Relationships Among Issue Symptoms</vt:lpstr>
      <vt:lpstr>Metrics Correlations</vt:lpstr>
      <vt:lpstr>Metrics Correlations 2/3</vt:lpstr>
      <vt:lpstr>Metrics Correlations 3/3</vt:lpstr>
      <vt:lpstr>Detailed Issue Data  Visualization</vt:lpstr>
      <vt:lpstr>Locations of Developers and Issue Reporters</vt:lpstr>
      <vt:lpstr>Symptom Defect Mapping</vt:lpstr>
      <vt:lpstr>Evolution of Team Structure Based on Collaboration Network</vt:lpstr>
      <vt:lpstr> Exploratory Analysis of Issues </vt:lpstr>
      <vt:lpstr>Dataset</vt:lpstr>
      <vt:lpstr>1A: A few developers own majority of Issues</vt:lpstr>
      <vt:lpstr>1B: A few developers own majority of Issues</vt:lpstr>
      <vt:lpstr>2: Number of Issue Reports Change Significantly After A Release</vt:lpstr>
      <vt:lpstr>3: Issues map to multiple defects</vt:lpstr>
      <vt:lpstr>4A: Issue resolve times are dependent on number of issues that a developer own own</vt:lpstr>
      <vt:lpstr>4B: Issue resolve times are dependent on number of issues that a developer own</vt:lpstr>
      <vt:lpstr>-: Issue Ownership Bursts</vt:lpstr>
      <vt:lpstr>-: Issue Ownership Bursts</vt:lpstr>
      <vt:lpstr>-: Issue Ownership Bursts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boracaglayan</dc:creator>
  <cp:lastModifiedBy>bora</cp:lastModifiedBy>
  <cp:revision>64</cp:revision>
  <dcterms:created xsi:type="dcterms:W3CDTF">2006-08-16T00:00:00Z</dcterms:created>
  <dcterms:modified xsi:type="dcterms:W3CDTF">2013-05-11T01:44:32Z</dcterms:modified>
</cp:coreProperties>
</file>