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18" r:id="rId1"/>
  </p:sldMasterIdLst>
  <p:notesMasterIdLst>
    <p:notesMasterId r:id="rId39"/>
  </p:notesMasterIdLst>
  <p:handoutMasterIdLst>
    <p:handoutMasterId r:id="rId40"/>
  </p:handoutMasterIdLst>
  <p:sldIdLst>
    <p:sldId id="256" r:id="rId2"/>
    <p:sldId id="296" r:id="rId3"/>
    <p:sldId id="257" r:id="rId4"/>
    <p:sldId id="258" r:id="rId5"/>
    <p:sldId id="294" r:id="rId6"/>
    <p:sldId id="295" r:id="rId7"/>
    <p:sldId id="290" r:id="rId8"/>
    <p:sldId id="291" r:id="rId9"/>
    <p:sldId id="293" r:id="rId10"/>
    <p:sldId id="301" r:id="rId11"/>
    <p:sldId id="300" r:id="rId12"/>
    <p:sldId id="297" r:id="rId13"/>
    <p:sldId id="299" r:id="rId14"/>
    <p:sldId id="298" r:id="rId15"/>
    <p:sldId id="302" r:id="rId16"/>
    <p:sldId id="303" r:id="rId17"/>
    <p:sldId id="304" r:id="rId18"/>
    <p:sldId id="305" r:id="rId19"/>
    <p:sldId id="306" r:id="rId20"/>
    <p:sldId id="307" r:id="rId21"/>
    <p:sldId id="308" r:id="rId22"/>
    <p:sldId id="309" r:id="rId23"/>
    <p:sldId id="310" r:id="rId24"/>
    <p:sldId id="311" r:id="rId25"/>
    <p:sldId id="312" r:id="rId26"/>
    <p:sldId id="314" r:id="rId27"/>
    <p:sldId id="315" r:id="rId28"/>
    <p:sldId id="316" r:id="rId29"/>
    <p:sldId id="317" r:id="rId30"/>
    <p:sldId id="318" r:id="rId31"/>
    <p:sldId id="323" r:id="rId32"/>
    <p:sldId id="322" r:id="rId33"/>
    <p:sldId id="321" r:id="rId34"/>
    <p:sldId id="319" r:id="rId35"/>
    <p:sldId id="320" r:id="rId36"/>
    <p:sldId id="313" r:id="rId37"/>
    <p:sldId id="260" r:id="rId38"/>
  </p:sldIdLst>
  <p:sldSz cx="9144000" cy="6858000" type="screen4x3"/>
  <p:notesSz cx="6858000" cy="9144000"/>
  <p:defaultTextStyle>
    <a:defPPr>
      <a:defRPr lang="tr-TR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4"/>
  <p:clrMru>
    <a:srgbClr val="969696"/>
    <a:srgbClr val="00000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2515" autoAdjust="0"/>
    <p:restoredTop sz="94667" autoAdjust="0"/>
  </p:normalViewPr>
  <p:slideViewPr>
    <p:cSldViewPr>
      <p:cViewPr varScale="1">
        <p:scale>
          <a:sx n="70" d="100"/>
          <a:sy n="70" d="100"/>
        </p:scale>
        <p:origin x="-61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3" d="100"/>
          <a:sy n="53" d="100"/>
        </p:scale>
        <p:origin x="-1926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867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867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867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418B3FEF-CB3C-432E-8457-EDBD09FA80C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877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77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877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877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07CA28D8-6DDA-4693-AE0C-1D6F8578403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9789FB-AD22-4890-9CB8-1F4B25432C65}" type="slidenum">
              <a:rPr lang="en-US" smtClean="0"/>
              <a:pPr/>
              <a:t>1</a:t>
            </a:fld>
            <a:endParaRPr lang="en-US" dirty="0" smtClean="0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465907-C417-4129-83E3-054578081A5B}" type="slidenum">
              <a:rPr lang="en-US" smtClean="0"/>
              <a:pPr/>
              <a:t>2</a:t>
            </a:fld>
            <a:endParaRPr lang="en-US" dirty="0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465907-C417-4129-83E3-054578081A5B}" type="slidenum">
              <a:rPr lang="en-US" smtClean="0"/>
              <a:pPr/>
              <a:t>3</a:t>
            </a:fld>
            <a:endParaRPr lang="en-US" dirty="0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D8EF173-5B43-4DEE-AE34-5027B0D98B68}" type="slidenum">
              <a:rPr lang="en-US" smtClean="0"/>
              <a:pPr/>
              <a:t>4</a:t>
            </a:fld>
            <a:endParaRPr lang="en-US" dirty="0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B1D6BFB-B4B0-437A-93E1-67FCA39B6C90}" type="slidenum">
              <a:rPr lang="en-US" smtClean="0"/>
              <a:pPr/>
              <a:t>37</a:t>
            </a:fld>
            <a:endParaRPr lang="en-US" dirty="0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4038600"/>
            <a:ext cx="7924800" cy="94773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846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04800" y="4972050"/>
            <a:ext cx="7924800" cy="89535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6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6A64C-6D6A-4461-9C17-2CD43D797969}" type="datetime1">
              <a:rPr lang="tr-TR"/>
              <a:pPr>
                <a:defRPr/>
              </a:pPr>
              <a:t>17.09.2007</a:t>
            </a:fld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691DE-999D-4ADB-B3CC-1C23D65E3D8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30F3A4-B042-4922-981C-CD94D1F2661D}" type="datetime1">
              <a:rPr lang="tr-TR"/>
              <a:pPr>
                <a:defRPr/>
              </a:pPr>
              <a:t>17.09.2007</a:t>
            </a:fld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4B73A8-60FD-44AD-8363-DC1661A9CFA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67550" y="76200"/>
            <a:ext cx="1847850" cy="6477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0" y="76200"/>
            <a:ext cx="5391150" cy="6477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9810D3-92D0-45E6-A441-3CF1FC76FA7E}" type="datetime1">
              <a:rPr lang="tr-TR"/>
              <a:pPr>
                <a:defRPr/>
              </a:pPr>
              <a:t>17.09.2007</a:t>
            </a:fld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3A1255-0B0E-4834-B596-87673D573C7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Title, 2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76200"/>
            <a:ext cx="7381875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0" y="1295400"/>
            <a:ext cx="3619500" cy="2552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1524000" y="4000500"/>
            <a:ext cx="3619500" cy="2552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5295900" y="1295400"/>
            <a:ext cx="361950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B74495-55F6-44A5-A6BA-3CF8735F77E6}" type="datetime1">
              <a:rPr lang="tr-TR"/>
              <a:pPr>
                <a:defRPr/>
              </a:pPr>
              <a:t>17.09.2007</a:t>
            </a:fld>
            <a:endParaRPr lang="en-US" dirty="0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A9908B-AC0C-4A29-B964-8E20CACB23D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524000" y="76200"/>
            <a:ext cx="7391400" cy="6477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F6CACD-2A8D-48C4-9CD3-90755C2F7217}" type="datetime1">
              <a:rPr lang="tr-TR"/>
              <a:pPr>
                <a:defRPr/>
              </a:pPr>
              <a:t>17.09.2007</a:t>
            </a:fld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6057C4-A49C-4FF0-8590-C7CBD9EF905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434BA8-D80C-49D9-BCCD-8E3058478A96}" type="datetime1">
              <a:rPr lang="tr-TR"/>
              <a:pPr>
                <a:defRPr/>
              </a:pPr>
              <a:t>17.09.2007</a:t>
            </a:fld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FD4124-B131-42E0-96B1-8EBEF5C043F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B69239-86B7-459E-B4A6-9149183A5E49}" type="datetime1">
              <a:rPr lang="tr-TR"/>
              <a:pPr>
                <a:defRPr/>
              </a:pPr>
              <a:t>17.09.2007</a:t>
            </a:fld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EBEC1B-A0DD-4C70-9426-1FBB1D1D2C4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0" y="1295400"/>
            <a:ext cx="36195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95900" y="1295400"/>
            <a:ext cx="36195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2EA9D0-EEE0-4F6C-8EAF-97D054E2A82B}" type="datetime1">
              <a:rPr lang="tr-TR"/>
              <a:pPr>
                <a:defRPr/>
              </a:pPr>
              <a:t>17.09.2007</a:t>
            </a:fld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B05077-2B9A-4CDE-8237-CC66BB27287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66CE01-0429-4FE6-965E-B354A962F4C6}" type="datetime1">
              <a:rPr lang="tr-TR"/>
              <a:pPr>
                <a:defRPr/>
              </a:pPr>
              <a:t>17.09.2007</a:t>
            </a:fld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FA97FD-D610-416D-ACC1-2C9A87D85CF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915076-83F2-4AC7-BAB5-1E51DF1BAED0}" type="datetime1">
              <a:rPr lang="tr-TR"/>
              <a:pPr>
                <a:defRPr/>
              </a:pPr>
              <a:t>17.09.2007</a:t>
            </a:fld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A9A328-F94F-4E0C-A352-2A00D5217E4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69E992-6B38-46BA-B96A-5760BAD2AEDC}" type="datetime1">
              <a:rPr lang="tr-TR"/>
              <a:pPr>
                <a:defRPr/>
              </a:pPr>
              <a:t>17.09.2007</a:t>
            </a:fld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13F680-195D-4B05-B1ED-1C00414B183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33F59D-AEB6-4FD9-9F24-3F142AAD9568}" type="datetime1">
              <a:rPr lang="tr-TR"/>
              <a:pPr>
                <a:defRPr/>
              </a:pPr>
              <a:t>17.09.2007</a:t>
            </a:fld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F59D8A-EEB0-4D2E-BD64-AAFA750CFC3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732737-6272-4FB3-A774-B17F02609418}" type="datetime1">
              <a:rPr lang="tr-TR"/>
              <a:pPr>
                <a:defRPr/>
              </a:pPr>
              <a:t>17.09.2007</a:t>
            </a:fld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E4AF7C-76F3-4285-92F6-4C815DFE7D2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0">
          <a:blip r:embed="rId15"/>
          <a:srcRect/>
          <a:stretch>
            <a:fillRect/>
          </a:stretch>
        </a:blip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0" y="76200"/>
            <a:ext cx="73818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white">
          <a:xfrm>
            <a:off x="1524000" y="1295400"/>
            <a:ext cx="73914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836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fld id="{FBCF9EFE-3FF3-4B93-8B3B-6C6F3D8C3CF0}" type="datetime1">
              <a:rPr lang="tr-TR"/>
              <a:pPr>
                <a:defRPr/>
              </a:pPr>
              <a:t>17.09.2007</a:t>
            </a:fld>
            <a:endParaRPr lang="en-US" dirty="0"/>
          </a:p>
        </p:txBody>
      </p:sp>
      <p:sp>
        <p:nvSpPr>
          <p:cNvPr id="2836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836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8E1E5BE5-C6AC-40B0-8CC7-6331ED9B095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7" r:id="rId1"/>
    <p:sldLayoutId id="2147483975" r:id="rId2"/>
    <p:sldLayoutId id="2147483976" r:id="rId3"/>
    <p:sldLayoutId id="2147483977" r:id="rId4"/>
    <p:sldLayoutId id="2147483978" r:id="rId5"/>
    <p:sldLayoutId id="2147483979" r:id="rId6"/>
    <p:sldLayoutId id="2147483980" r:id="rId7"/>
    <p:sldLayoutId id="2147483981" r:id="rId8"/>
    <p:sldLayoutId id="2147483982" r:id="rId9"/>
    <p:sldLayoutId id="2147483983" r:id="rId10"/>
    <p:sldLayoutId id="2147483984" r:id="rId11"/>
    <p:sldLayoutId id="2147483985" r:id="rId12"/>
    <p:sldLayoutId id="2147483986" r:id="rId13"/>
  </p:sldLayoutIdLst>
  <p:transition>
    <p:fade thruBlk="1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C605F"/>
        </a:buClr>
        <a:buSzPct val="75000"/>
        <a:buFont typeface="Wingdings" pitchFamily="2" charset="2"/>
        <a:buChar char="n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C605F"/>
        </a:buClr>
        <a:buSzPct val="75000"/>
        <a:buFont typeface="Wingdings" pitchFamily="2" charset="2"/>
        <a:buChar char="n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C605F"/>
        </a:buClr>
        <a:buSzPct val="75000"/>
        <a:buFont typeface="Wingdings" pitchFamily="2" charset="2"/>
        <a:buChar char="n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3C605F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3C605F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3C605F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3C605F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3C605F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3C605F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4038600"/>
            <a:ext cx="8839200" cy="947738"/>
          </a:xfrm>
        </p:spPr>
        <p:txBody>
          <a:bodyPr/>
          <a:lstStyle/>
          <a:p>
            <a:r>
              <a:rPr lang="tr-T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Secure Skyline Query</a:t>
            </a:r>
            <a:endParaRPr lang="en-U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075" name="Rectangle 5"/>
          <p:cNvSpPr>
            <a:spLocks noChangeArrowheads="1"/>
          </p:cNvSpPr>
          <p:nvPr/>
        </p:nvSpPr>
        <p:spPr bwMode="white">
          <a:xfrm>
            <a:off x="0" y="5072074"/>
            <a:ext cx="8574088" cy="42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lnSpc>
                <a:spcPct val="80000"/>
              </a:lnSpc>
              <a:spcBef>
                <a:spcPct val="20000"/>
              </a:spcBef>
              <a:buClr>
                <a:srgbClr val="3C605F"/>
              </a:buClr>
              <a:buSzPct val="75000"/>
              <a:buFont typeface="Wingdings" pitchFamily="2" charset="2"/>
              <a:buNone/>
            </a:pPr>
            <a:r>
              <a:rPr kumimoji="1" lang="en-US" dirty="0">
                <a:latin typeface="Tahoma" pitchFamily="34" charset="0"/>
              </a:rPr>
              <a:t>By TANSEL ZENGİNLER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6027027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Graduate Program in Department of Computer Engineering</a:t>
            </a:r>
          </a:p>
          <a:p>
            <a:pPr algn="ctr"/>
            <a:r>
              <a:rPr lang="tr-TR" sz="1600" dirty="0" smtClean="0"/>
              <a:t>Boğaziçi </a:t>
            </a:r>
            <a:r>
              <a:rPr lang="tr-TR" sz="1600" dirty="0"/>
              <a:t>University</a:t>
            </a:r>
          </a:p>
          <a:p>
            <a:pPr algn="ctr"/>
            <a:r>
              <a:rPr lang="tr-TR" sz="1600" dirty="0"/>
              <a:t>2007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CD55C7B9-A406-41A6-B572-6C888B311E85}" type="datetime1">
              <a:rPr lang="tr-TR" smtClean="0"/>
              <a:pPr/>
              <a:t>17.09.2007</a:t>
            </a:fld>
            <a:endParaRPr lang="en-US" dirty="0" smtClean="0"/>
          </a:p>
        </p:txBody>
      </p:sp>
      <p:sp>
        <p:nvSpPr>
          <p:cNvPr id="1024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1BB3578-61B9-4E9F-9DC9-A8AF90E98DF6}" type="slidenum">
              <a:rPr lang="en-US" smtClean="0"/>
              <a:pPr/>
              <a:t>10</a:t>
            </a:fld>
            <a:endParaRPr lang="en-US" dirty="0" smtClean="0"/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0"/>
            <a:ext cx="7667625" cy="1066800"/>
          </a:xfrm>
        </p:spPr>
        <p:txBody>
          <a:bodyPr/>
          <a:lstStyle/>
          <a:p>
            <a:r>
              <a:rPr lang="tr-T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Skyline Operators</a:t>
            </a:r>
            <a:endParaRPr lang="en-US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white">
          <a:xfrm>
            <a:off x="1524000" y="1295400"/>
            <a:ext cx="7620000" cy="5276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C605F"/>
              </a:buClr>
              <a:buSzPct val="75000"/>
              <a:tabLst/>
              <a:defRPr/>
            </a:pPr>
            <a:endParaRPr lang="tr-TR" sz="2000" dirty="0" smtClean="0">
              <a:latin typeface="+mn-lt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C605F"/>
              </a:buClr>
              <a:buSzPct val="75000"/>
              <a:buFont typeface="Wingdings" pitchFamily="2" charset="2"/>
              <a:buChar char="n"/>
              <a:tabLst/>
              <a:defRPr/>
            </a:pPr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MIN</a:t>
            </a:r>
            <a:r>
              <a:rPr lang="tr-TR" sz="2000" dirty="0" smtClean="0">
                <a:latin typeface="+mn-lt"/>
              </a:rPr>
              <a:t> operator</a:t>
            </a:r>
          </a:p>
          <a:p>
            <a:pPr algn="just"/>
            <a:r>
              <a:rPr lang="tr-TR" sz="1800" dirty="0" smtClean="0">
                <a:latin typeface="+mn-lt"/>
              </a:rPr>
              <a:t>	By </a:t>
            </a:r>
            <a:r>
              <a:rPr lang="tr-TR" sz="1800" dirty="0">
                <a:latin typeface="+mn-lt"/>
              </a:rPr>
              <a:t>this operator, </a:t>
            </a:r>
            <a:r>
              <a:rPr lang="tr-TR" sz="1800" dirty="0" smtClean="0">
                <a:latin typeface="+mn-lt"/>
              </a:rPr>
              <a:t>the </a:t>
            </a:r>
            <a:r>
              <a:rPr lang="en-US" sz="1800" dirty="0" smtClean="0">
                <a:latin typeface="+mn-lt"/>
              </a:rPr>
              <a:t>dominant </a:t>
            </a:r>
            <a:r>
              <a:rPr lang="en-US" sz="1800" dirty="0">
                <a:latin typeface="+mn-lt"/>
              </a:rPr>
              <a:t>objects are chosen from the </a:t>
            </a:r>
            <a:r>
              <a:rPr lang="tr-TR" sz="1800" dirty="0" smtClean="0">
                <a:latin typeface="+mn-lt"/>
              </a:rPr>
              <a:t>	</a:t>
            </a:r>
            <a:r>
              <a:rPr lang="en-US" sz="1800" dirty="0" smtClean="0">
                <a:latin typeface="+mn-lt"/>
              </a:rPr>
              <a:t>dataset </a:t>
            </a:r>
            <a:r>
              <a:rPr lang="en-US" sz="1800" dirty="0">
                <a:latin typeface="+mn-lt"/>
              </a:rPr>
              <a:t>by using "MIN" function in mathematics</a:t>
            </a:r>
            <a:r>
              <a:rPr lang="en-US" sz="1800" dirty="0" smtClean="0">
                <a:latin typeface="+mn-lt"/>
              </a:rPr>
              <a:t>,</a:t>
            </a:r>
            <a:r>
              <a:rPr lang="tr-TR" sz="1800" dirty="0" smtClean="0">
                <a:latin typeface="+mn-lt"/>
              </a:rPr>
              <a:t> </a:t>
            </a:r>
            <a:r>
              <a:rPr lang="en-US" sz="1800" dirty="0" smtClean="0">
                <a:latin typeface="+mn-lt"/>
              </a:rPr>
              <a:t>the </a:t>
            </a:r>
            <a:r>
              <a:rPr lang="en-US" sz="1800" dirty="0">
                <a:latin typeface="+mn-lt"/>
              </a:rPr>
              <a:t>value that </a:t>
            </a:r>
            <a:r>
              <a:rPr lang="tr-TR" sz="1800" dirty="0" smtClean="0">
                <a:latin typeface="+mn-lt"/>
              </a:rPr>
              <a:t>	</a:t>
            </a:r>
            <a:r>
              <a:rPr lang="en-US" sz="1800" dirty="0" smtClean="0">
                <a:latin typeface="+mn-lt"/>
              </a:rPr>
              <a:t>is </a:t>
            </a:r>
            <a:r>
              <a:rPr lang="en-US" sz="1800" dirty="0">
                <a:latin typeface="+mn-lt"/>
              </a:rPr>
              <a:t>smaller than the other is more valuable or </a:t>
            </a:r>
            <a:r>
              <a:rPr lang="en-US" sz="1800" dirty="0" smtClean="0">
                <a:latin typeface="+mn-lt"/>
              </a:rPr>
              <a:t>dominant</a:t>
            </a:r>
            <a:r>
              <a:rPr lang="tr-TR" sz="1800" dirty="0" smtClean="0">
                <a:latin typeface="+mn-lt"/>
              </a:rPr>
              <a:t>	</a:t>
            </a: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C605F"/>
              </a:buClr>
              <a:buSzPct val="75000"/>
              <a:buFont typeface="Wingdings" pitchFamily="2" charset="2"/>
              <a:buChar char="n"/>
              <a:tabLst/>
              <a:defRPr/>
            </a:pPr>
            <a:endParaRPr lang="tr-TR" sz="2000" dirty="0" smtClean="0">
              <a:latin typeface="+mn-lt"/>
            </a:endParaRPr>
          </a:p>
          <a:p>
            <a:pPr marL="4000500" lvl="8" indent="-342900" algn="just">
              <a:spcBef>
                <a:spcPct val="20000"/>
              </a:spcBef>
              <a:buClr>
                <a:srgbClr val="3C605F"/>
              </a:buClr>
              <a:buSzPct val="75000"/>
              <a:buFont typeface="Wingdings" pitchFamily="2" charset="2"/>
              <a:buChar char="n"/>
            </a:pPr>
            <a:endParaRPr lang="tr-TR" sz="2000" dirty="0" smtClean="0">
              <a:latin typeface="+mn-lt"/>
            </a:endParaRPr>
          </a:p>
          <a:p>
            <a:pPr marL="4000500" lvl="8" indent="-342900" algn="just">
              <a:spcBef>
                <a:spcPct val="20000"/>
              </a:spcBef>
              <a:buClr>
                <a:srgbClr val="3C605F"/>
              </a:buClr>
              <a:buSzPct val="75000"/>
              <a:buFont typeface="Wingdings" pitchFamily="2" charset="2"/>
              <a:buChar char="n"/>
            </a:pPr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Constrained</a:t>
            </a:r>
            <a:r>
              <a:rPr lang="tr-TR" sz="2000" dirty="0" smtClean="0">
                <a:latin typeface="+mn-lt"/>
              </a:rPr>
              <a:t> </a:t>
            </a:r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Skyline Query</a:t>
            </a:r>
          </a:p>
          <a:p>
            <a:pPr marL="342900" lvl="0" indent="-342900" algn="just">
              <a:spcBef>
                <a:spcPct val="20000"/>
              </a:spcBef>
              <a:buClr>
                <a:srgbClr val="3C605F"/>
              </a:buClr>
              <a:buSzPct val="75000"/>
            </a:pPr>
            <a:r>
              <a:rPr lang="tr-TR" sz="2000" dirty="0" smtClean="0">
                <a:latin typeface="+mn-lt"/>
              </a:rPr>
              <a:t>			</a:t>
            </a:r>
            <a:r>
              <a:rPr lang="tr-TR" sz="2000" dirty="0">
                <a:latin typeface="+mn-lt"/>
              </a:rPr>
              <a:t>	</a:t>
            </a:r>
            <a:r>
              <a:rPr lang="tr-TR" sz="2000" dirty="0" smtClean="0">
                <a:latin typeface="+mn-lt"/>
              </a:rPr>
              <a:t>		</a:t>
            </a:r>
            <a:r>
              <a:rPr lang="en-US" sz="1800" dirty="0" smtClean="0">
                <a:latin typeface="+mn-lt"/>
              </a:rPr>
              <a:t>This </a:t>
            </a:r>
            <a:r>
              <a:rPr lang="en-US" sz="1800" dirty="0">
                <a:latin typeface="+mn-lt"/>
              </a:rPr>
              <a:t>operator can return </a:t>
            </a:r>
            <a:endParaRPr lang="tr-TR" sz="1800" dirty="0" smtClean="0">
              <a:latin typeface="+mn-lt"/>
            </a:endParaRPr>
          </a:p>
          <a:p>
            <a:pPr marL="342900" lvl="0" indent="-342900" algn="just">
              <a:spcBef>
                <a:spcPct val="20000"/>
              </a:spcBef>
              <a:buClr>
                <a:srgbClr val="3C605F"/>
              </a:buClr>
              <a:buSzPct val="75000"/>
            </a:pPr>
            <a:r>
              <a:rPr lang="tr-TR" sz="1800" dirty="0">
                <a:latin typeface="+mn-lt"/>
              </a:rPr>
              <a:t>	</a:t>
            </a:r>
            <a:r>
              <a:rPr lang="tr-TR" sz="1800" dirty="0" smtClean="0">
                <a:latin typeface="+mn-lt"/>
              </a:rPr>
              <a:t>					</a:t>
            </a:r>
            <a:r>
              <a:rPr lang="en-US" sz="1800" dirty="0" smtClean="0">
                <a:latin typeface="+mn-lt"/>
              </a:rPr>
              <a:t>the </a:t>
            </a:r>
            <a:r>
              <a:rPr lang="tr-TR" sz="1800" dirty="0" smtClean="0">
                <a:latin typeface="+mn-lt"/>
              </a:rPr>
              <a:t> </a:t>
            </a:r>
            <a:r>
              <a:rPr lang="en-US" sz="1800" dirty="0" smtClean="0">
                <a:latin typeface="+mn-lt"/>
              </a:rPr>
              <a:t>objects in </a:t>
            </a:r>
            <a:r>
              <a:rPr lang="en-US" sz="1800" dirty="0">
                <a:latin typeface="+mn-lt"/>
              </a:rPr>
              <a:t>the </a:t>
            </a:r>
            <a:endParaRPr lang="tr-TR" sz="1800" dirty="0" smtClean="0">
              <a:latin typeface="+mn-lt"/>
            </a:endParaRPr>
          </a:p>
          <a:p>
            <a:pPr marL="342900" lvl="0" indent="-342900" algn="just">
              <a:spcBef>
                <a:spcPct val="20000"/>
              </a:spcBef>
              <a:buClr>
                <a:srgbClr val="3C605F"/>
              </a:buClr>
              <a:buSzPct val="75000"/>
            </a:pPr>
            <a:r>
              <a:rPr lang="tr-TR" sz="1800" dirty="0">
                <a:latin typeface="+mn-lt"/>
              </a:rPr>
              <a:t>	</a:t>
            </a:r>
            <a:r>
              <a:rPr lang="tr-TR" sz="1800" dirty="0" smtClean="0">
                <a:latin typeface="+mn-lt"/>
              </a:rPr>
              <a:t>					</a:t>
            </a:r>
            <a:r>
              <a:rPr lang="en-US" sz="1800" dirty="0" smtClean="0">
                <a:latin typeface="+mn-lt"/>
              </a:rPr>
              <a:t>given </a:t>
            </a:r>
            <a:r>
              <a:rPr lang="en-US" sz="1800" dirty="0">
                <a:latin typeface="+mn-lt"/>
              </a:rPr>
              <a:t>range</a:t>
            </a:r>
            <a:endParaRPr lang="tr-TR" sz="1800" dirty="0" smtClean="0">
              <a:latin typeface="+mn-lt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C605F"/>
              </a:buClr>
              <a:buSzPct val="75000"/>
              <a:tabLst/>
              <a:defRPr/>
            </a:pPr>
            <a:endParaRPr lang="tr-TR" sz="2000" dirty="0" smtClean="0">
              <a:latin typeface="+mn-lt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C605F"/>
              </a:buClr>
              <a:buSzPct val="75000"/>
              <a:buFont typeface="Wingdings" pitchFamily="2" charset="2"/>
              <a:buChar char="n"/>
              <a:tabLst/>
              <a:defRPr/>
            </a:pPr>
            <a:endParaRPr kumimoji="1" lang="tr-TR" sz="2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3214686"/>
            <a:ext cx="2839636" cy="23574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CD55C7B9-A406-41A6-B572-6C888B311E85}" type="datetime1">
              <a:rPr lang="tr-TR" smtClean="0"/>
              <a:pPr/>
              <a:t>17.09.2007</a:t>
            </a:fld>
            <a:endParaRPr lang="en-US" dirty="0" smtClean="0"/>
          </a:p>
        </p:txBody>
      </p:sp>
      <p:sp>
        <p:nvSpPr>
          <p:cNvPr id="1024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1BB3578-61B9-4E9F-9DC9-A8AF90E98DF6}" type="slidenum">
              <a:rPr lang="en-US" smtClean="0"/>
              <a:pPr/>
              <a:t>11</a:t>
            </a:fld>
            <a:endParaRPr lang="en-US" dirty="0" smtClean="0"/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0"/>
            <a:ext cx="7667625" cy="1066800"/>
          </a:xfrm>
        </p:spPr>
        <p:txBody>
          <a:bodyPr/>
          <a:lstStyle/>
          <a:p>
            <a:r>
              <a:rPr lang="tr-T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Methods For Skyline</a:t>
            </a:r>
            <a:endParaRPr lang="en-US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white">
          <a:xfrm>
            <a:off x="1524000" y="1295400"/>
            <a:ext cx="7620000" cy="5276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C605F"/>
              </a:buClr>
              <a:buSzPct val="75000"/>
              <a:buFont typeface="Wingdings" pitchFamily="2" charset="2"/>
              <a:buChar char="n"/>
              <a:tabLst/>
              <a:defRPr/>
            </a:pPr>
            <a:endParaRPr lang="tr-TR" sz="2000" dirty="0" smtClean="0">
              <a:latin typeface="+mn-lt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C605F"/>
              </a:buClr>
              <a:buSzPct val="75000"/>
              <a:buFont typeface="Wingdings" pitchFamily="2" charset="2"/>
              <a:buChar char="n"/>
              <a:tabLst/>
              <a:defRPr/>
            </a:pPr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DC</a:t>
            </a:r>
          </a:p>
          <a:p>
            <a:r>
              <a:rPr lang="tr-TR" sz="2000" dirty="0">
                <a:latin typeface="+mn-lt"/>
              </a:rPr>
              <a:t>	</a:t>
            </a:r>
            <a:r>
              <a:rPr lang="tr-TR" sz="1800" dirty="0" smtClean="0">
                <a:latin typeface="+mn-lt"/>
              </a:rPr>
              <a:t>D</a:t>
            </a:r>
            <a:r>
              <a:rPr lang="en-US" sz="1800" dirty="0" err="1" smtClean="0">
                <a:latin typeface="+mn-lt"/>
              </a:rPr>
              <a:t>ivides</a:t>
            </a:r>
            <a:r>
              <a:rPr lang="en-US" sz="1800" dirty="0" smtClean="0">
                <a:latin typeface="+mn-lt"/>
              </a:rPr>
              <a:t> </a:t>
            </a:r>
            <a:r>
              <a:rPr lang="en-US" sz="1800" dirty="0">
                <a:latin typeface="+mn-lt"/>
              </a:rPr>
              <a:t>the data space into several regions, calculates the </a:t>
            </a:r>
            <a:r>
              <a:rPr lang="tr-TR" sz="1800" dirty="0" smtClean="0">
                <a:latin typeface="+mn-lt"/>
              </a:rPr>
              <a:t>	</a:t>
            </a:r>
            <a:r>
              <a:rPr lang="en-US" sz="1800" dirty="0" smtClean="0">
                <a:latin typeface="+mn-lt"/>
              </a:rPr>
              <a:t>skyline </a:t>
            </a:r>
            <a:r>
              <a:rPr lang="en-US" sz="1800" dirty="0">
                <a:latin typeface="+mn-lt"/>
              </a:rPr>
              <a:t>in each </a:t>
            </a:r>
            <a:r>
              <a:rPr lang="en-US" sz="1800" dirty="0" smtClean="0">
                <a:latin typeface="+mn-lt"/>
              </a:rPr>
              <a:t>region,</a:t>
            </a:r>
            <a:r>
              <a:rPr lang="tr-TR" sz="1800" dirty="0" smtClean="0">
                <a:latin typeface="+mn-lt"/>
              </a:rPr>
              <a:t> </a:t>
            </a:r>
            <a:r>
              <a:rPr lang="en-US" sz="1800" dirty="0" smtClean="0">
                <a:latin typeface="+mn-lt"/>
              </a:rPr>
              <a:t>and </a:t>
            </a:r>
            <a:r>
              <a:rPr lang="en-US" sz="1800" dirty="0">
                <a:latin typeface="+mn-lt"/>
              </a:rPr>
              <a:t>produces the </a:t>
            </a:r>
            <a:r>
              <a:rPr lang="tr-TR" sz="1800" dirty="0" smtClean="0">
                <a:latin typeface="+mn-lt"/>
              </a:rPr>
              <a:t>fi</a:t>
            </a:r>
            <a:r>
              <a:rPr lang="en-US" sz="1800" dirty="0" err="1" smtClean="0">
                <a:latin typeface="+mn-lt"/>
              </a:rPr>
              <a:t>nal</a:t>
            </a:r>
            <a:r>
              <a:rPr lang="en-US" sz="1800" dirty="0" smtClean="0">
                <a:latin typeface="+mn-lt"/>
              </a:rPr>
              <a:t> </a:t>
            </a:r>
            <a:r>
              <a:rPr lang="en-US" sz="1800" dirty="0">
                <a:latin typeface="+mn-lt"/>
              </a:rPr>
              <a:t>skyline from the </a:t>
            </a:r>
            <a:r>
              <a:rPr lang="tr-TR" sz="1800" dirty="0" smtClean="0">
                <a:latin typeface="+mn-lt"/>
              </a:rPr>
              <a:t>	</a:t>
            </a:r>
            <a:r>
              <a:rPr lang="en-US" sz="1800" dirty="0" smtClean="0">
                <a:latin typeface="+mn-lt"/>
              </a:rPr>
              <a:t>points </a:t>
            </a:r>
            <a:r>
              <a:rPr lang="en-US" sz="1800" dirty="0">
                <a:latin typeface="+mn-lt"/>
              </a:rPr>
              <a:t>in the regional skylines</a:t>
            </a:r>
            <a:endParaRPr lang="tr-TR" sz="1800" dirty="0" smtClean="0">
              <a:latin typeface="+mn-lt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C605F"/>
              </a:buClr>
              <a:buSzPct val="75000"/>
              <a:buFont typeface="Wingdings" pitchFamily="2" charset="2"/>
              <a:buChar char="n"/>
              <a:tabLst/>
              <a:defRPr/>
            </a:pPr>
            <a:endParaRPr lang="tr-TR" sz="2000" dirty="0" smtClean="0">
              <a:latin typeface="+mn-lt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C605F"/>
              </a:buClr>
              <a:buSzPct val="75000"/>
              <a:buFont typeface="Wingdings" pitchFamily="2" charset="2"/>
              <a:buChar char="n"/>
              <a:tabLst/>
              <a:defRPr/>
            </a:pPr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BNL</a:t>
            </a:r>
          </a:p>
          <a:p>
            <a:r>
              <a:rPr lang="tr-TR" sz="2000" dirty="0" smtClean="0"/>
              <a:t>	</a:t>
            </a:r>
            <a:r>
              <a:rPr lang="tr-TR" sz="1800" dirty="0" smtClean="0">
                <a:latin typeface="+mn-lt"/>
              </a:rPr>
              <a:t>C</a:t>
            </a:r>
            <a:r>
              <a:rPr lang="en-US" sz="1800" dirty="0" err="1" smtClean="0">
                <a:latin typeface="+mn-lt"/>
              </a:rPr>
              <a:t>ompares</a:t>
            </a:r>
            <a:r>
              <a:rPr lang="en-US" sz="1800" dirty="0" smtClean="0">
                <a:latin typeface="+mn-lt"/>
              </a:rPr>
              <a:t> </a:t>
            </a:r>
            <a:r>
              <a:rPr lang="en-US" sz="1800" dirty="0">
                <a:latin typeface="+mn-lt"/>
              </a:rPr>
              <a:t>each point of the database with every other point, </a:t>
            </a:r>
            <a:r>
              <a:rPr lang="tr-TR" sz="1800" dirty="0" smtClean="0">
                <a:latin typeface="+mn-lt"/>
              </a:rPr>
              <a:t>	</a:t>
            </a:r>
            <a:r>
              <a:rPr lang="en-US" sz="1800" dirty="0" smtClean="0">
                <a:latin typeface="+mn-lt"/>
              </a:rPr>
              <a:t>and reports</a:t>
            </a:r>
            <a:r>
              <a:rPr lang="tr-TR" sz="1800" dirty="0" smtClean="0">
                <a:latin typeface="+mn-lt"/>
              </a:rPr>
              <a:t> </a:t>
            </a:r>
            <a:r>
              <a:rPr lang="en-US" sz="1800" dirty="0" smtClean="0">
                <a:latin typeface="+mn-lt"/>
              </a:rPr>
              <a:t>it </a:t>
            </a:r>
            <a:r>
              <a:rPr lang="en-US" sz="1800" dirty="0">
                <a:latin typeface="+mn-lt"/>
              </a:rPr>
              <a:t>as a result only if it is not dominated by any other </a:t>
            </a:r>
            <a:r>
              <a:rPr lang="tr-TR" sz="1800" dirty="0" smtClean="0">
                <a:latin typeface="+mn-lt"/>
              </a:rPr>
              <a:t>	</a:t>
            </a:r>
            <a:r>
              <a:rPr lang="en-US" sz="1800" dirty="0" smtClean="0">
                <a:latin typeface="+mn-lt"/>
              </a:rPr>
              <a:t>point</a:t>
            </a:r>
            <a:endParaRPr lang="tr-TR" sz="1800" dirty="0" smtClean="0">
              <a:latin typeface="+mn-lt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C605F"/>
              </a:buClr>
              <a:buSzPct val="75000"/>
              <a:buFont typeface="Wingdings" pitchFamily="2" charset="2"/>
              <a:buChar char="n"/>
              <a:tabLst/>
              <a:defRPr/>
            </a:pPr>
            <a:endParaRPr lang="tr-TR" sz="2000" dirty="0" smtClean="0">
              <a:latin typeface="+mn-lt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C605F"/>
              </a:buClr>
              <a:buSzPct val="75000"/>
              <a:buFont typeface="Wingdings" pitchFamily="2" charset="2"/>
              <a:buChar char="n"/>
              <a:tabLst/>
              <a:defRPr/>
            </a:pPr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SFS</a:t>
            </a:r>
          </a:p>
          <a:p>
            <a:r>
              <a:rPr lang="tr-TR" sz="1800" dirty="0" smtClean="0">
                <a:latin typeface="+mn-lt"/>
              </a:rPr>
              <a:t>	B</a:t>
            </a:r>
            <a:r>
              <a:rPr lang="en-US" sz="1800" dirty="0" err="1" smtClean="0">
                <a:latin typeface="+mn-lt"/>
              </a:rPr>
              <a:t>ased</a:t>
            </a:r>
            <a:r>
              <a:rPr lang="en-US" sz="1800" dirty="0" smtClean="0">
                <a:latin typeface="+mn-lt"/>
              </a:rPr>
              <a:t> </a:t>
            </a:r>
            <a:r>
              <a:rPr lang="en-US" sz="1800" dirty="0">
                <a:latin typeface="+mn-lt"/>
              </a:rPr>
              <a:t>on the same principle as BNL, improves performance by </a:t>
            </a:r>
            <a:r>
              <a:rPr lang="tr-TR" sz="1800" dirty="0" smtClean="0">
                <a:latin typeface="+mn-lt"/>
              </a:rPr>
              <a:t>	fi</a:t>
            </a:r>
            <a:r>
              <a:rPr lang="en-US" sz="1800" dirty="0" err="1" smtClean="0">
                <a:latin typeface="+mn-lt"/>
              </a:rPr>
              <a:t>rst</a:t>
            </a:r>
            <a:r>
              <a:rPr lang="en-US" sz="1800" dirty="0" smtClean="0">
                <a:latin typeface="+mn-lt"/>
              </a:rPr>
              <a:t> </a:t>
            </a:r>
            <a:r>
              <a:rPr lang="en-US" sz="1800" dirty="0">
                <a:latin typeface="+mn-lt"/>
              </a:rPr>
              <a:t>sorting the </a:t>
            </a:r>
            <a:r>
              <a:rPr lang="en-US" sz="1800" dirty="0" smtClean="0">
                <a:latin typeface="+mn-lt"/>
              </a:rPr>
              <a:t>data</a:t>
            </a:r>
            <a:r>
              <a:rPr lang="tr-TR" sz="1800" dirty="0" smtClean="0">
                <a:latin typeface="+mn-lt"/>
              </a:rPr>
              <a:t> </a:t>
            </a:r>
            <a:r>
              <a:rPr lang="en-US" sz="1800" dirty="0" smtClean="0">
                <a:latin typeface="+mn-lt"/>
              </a:rPr>
              <a:t>according </a:t>
            </a:r>
            <a:r>
              <a:rPr lang="en-US" sz="1800" dirty="0">
                <a:latin typeface="+mn-lt"/>
              </a:rPr>
              <a:t>to a monotone function</a:t>
            </a:r>
            <a:endParaRPr lang="tr-TR" sz="1800" dirty="0" smtClean="0">
              <a:latin typeface="+mn-lt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C605F"/>
              </a:buClr>
              <a:buSzPct val="75000"/>
              <a:tabLst/>
              <a:defRPr/>
            </a:pPr>
            <a:endParaRPr lang="tr-TR" sz="2000" dirty="0" smtClean="0">
              <a:latin typeface="+mn-lt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C605F"/>
              </a:buClr>
              <a:buSzPct val="75000"/>
              <a:buFont typeface="Wingdings" pitchFamily="2" charset="2"/>
              <a:buChar char="n"/>
              <a:tabLst/>
              <a:defRPr/>
            </a:pPr>
            <a:endParaRPr kumimoji="1" lang="tr-TR" sz="2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FBD7EB07-6B8C-4757-8216-32E416C89C17}" type="datetime1">
              <a:rPr lang="tr-TR" smtClean="0"/>
              <a:pPr/>
              <a:t>17.09.2007</a:t>
            </a:fld>
            <a:endParaRPr lang="en-US" dirty="0" smtClean="0"/>
          </a:p>
        </p:txBody>
      </p:sp>
      <p:sp>
        <p:nvSpPr>
          <p:cNvPr id="819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3D6B462-C710-4E41-9F03-007938A2E268}" type="slidenum">
              <a:rPr lang="en-US" smtClean="0"/>
              <a:pPr/>
              <a:t>12</a:t>
            </a:fld>
            <a:endParaRPr lang="en-US" dirty="0" smtClean="0"/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0"/>
            <a:ext cx="7667625" cy="1066800"/>
          </a:xfrm>
        </p:spPr>
        <p:txBody>
          <a:bodyPr/>
          <a:lstStyle/>
          <a:p>
            <a:r>
              <a:rPr lang="tr-T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Client-Server Architecture</a:t>
            </a:r>
            <a:endParaRPr lang="en-US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00166" y="1285860"/>
            <a:ext cx="7391400" cy="4941888"/>
          </a:xfrm>
        </p:spPr>
        <p:txBody>
          <a:bodyPr/>
          <a:lstStyle/>
          <a:p>
            <a:pPr algn="just">
              <a:buNone/>
              <a:defRPr/>
            </a:pPr>
            <a:endParaRPr lang="tr-TR" sz="2400" dirty="0" smtClean="0"/>
          </a:p>
          <a:p>
            <a:pPr algn="just">
              <a:defRPr/>
            </a:pPr>
            <a:r>
              <a:rPr lang="en-US" sz="2400" dirty="0" smtClean="0"/>
              <a:t>A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client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smtClean="0"/>
              <a:t>is defined as a requester of services </a:t>
            </a:r>
            <a:endParaRPr lang="tr-TR" sz="2400" dirty="0" smtClean="0"/>
          </a:p>
          <a:p>
            <a:pPr algn="just">
              <a:defRPr/>
            </a:pPr>
            <a:endParaRPr lang="tr-TR" sz="2400" dirty="0" smtClean="0"/>
          </a:p>
          <a:p>
            <a:pPr algn="just">
              <a:defRPr/>
            </a:pPr>
            <a:r>
              <a:rPr lang="tr-TR" sz="2400" dirty="0" smtClean="0"/>
              <a:t>A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server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smtClean="0"/>
              <a:t>is defined as the provider of services</a:t>
            </a:r>
            <a:endParaRPr lang="tr-TR" sz="2400" dirty="0" smtClean="0"/>
          </a:p>
          <a:p>
            <a:pPr algn="just">
              <a:buNone/>
              <a:defRPr/>
            </a:pPr>
            <a:endParaRPr lang="tr-TR" sz="2400" dirty="0" smtClean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3714752"/>
            <a:ext cx="5172303" cy="20717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FBD7EB07-6B8C-4757-8216-32E416C89C17}" type="datetime1">
              <a:rPr lang="tr-TR" smtClean="0"/>
              <a:pPr/>
              <a:t>17.09.2007</a:t>
            </a:fld>
            <a:endParaRPr lang="en-US" dirty="0" smtClean="0"/>
          </a:p>
        </p:txBody>
      </p:sp>
      <p:sp>
        <p:nvSpPr>
          <p:cNvPr id="819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3D6B462-C710-4E41-9F03-007938A2E268}" type="slidenum">
              <a:rPr lang="en-US" smtClean="0"/>
              <a:pPr/>
              <a:t>13</a:t>
            </a:fld>
            <a:endParaRPr lang="en-US" dirty="0" smtClean="0"/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0"/>
            <a:ext cx="7667625" cy="1066800"/>
          </a:xfrm>
        </p:spPr>
        <p:txBody>
          <a:bodyPr/>
          <a:lstStyle/>
          <a:p>
            <a:r>
              <a:rPr lang="tr-T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Client-Server Architecture</a:t>
            </a:r>
            <a:endParaRPr lang="en-US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572" y="2285992"/>
            <a:ext cx="7572428" cy="2857520"/>
          </a:xfrm>
          <a:prstGeom prst="rect">
            <a:avLst/>
          </a:prstGeom>
          <a:noFill/>
          <a:ln w="12700" cap="sq" cmpd="sng">
            <a:noFill/>
            <a:prstDash val="solid"/>
            <a:miter lim="800000"/>
            <a:headEnd type="none" w="sm" len="sm"/>
            <a:tailEnd type="none" w="sm" len="sm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FBD7EB07-6B8C-4757-8216-32E416C89C17}" type="datetime1">
              <a:rPr lang="tr-TR" smtClean="0"/>
              <a:pPr/>
              <a:t>17.09.2007</a:t>
            </a:fld>
            <a:endParaRPr lang="en-US" dirty="0" smtClean="0"/>
          </a:p>
        </p:txBody>
      </p:sp>
      <p:sp>
        <p:nvSpPr>
          <p:cNvPr id="819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3D6B462-C710-4E41-9F03-007938A2E268}" type="slidenum">
              <a:rPr lang="en-US" smtClean="0"/>
              <a:pPr/>
              <a:t>14</a:t>
            </a:fld>
            <a:endParaRPr lang="en-US" dirty="0" smtClean="0"/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0"/>
            <a:ext cx="7667625" cy="1066800"/>
          </a:xfrm>
        </p:spPr>
        <p:txBody>
          <a:bodyPr/>
          <a:lstStyle/>
          <a:p>
            <a:r>
              <a:rPr lang="tr-T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Client-Server Architecture</a:t>
            </a:r>
            <a:endParaRPr lang="en-US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00166" y="1285860"/>
            <a:ext cx="7391400" cy="4941888"/>
          </a:xfrm>
        </p:spPr>
        <p:txBody>
          <a:bodyPr/>
          <a:lstStyle/>
          <a:p>
            <a:r>
              <a:rPr lang="en-US" sz="2400" b="1" dirty="0" smtClean="0"/>
              <a:t>Advantages</a:t>
            </a:r>
            <a:endParaRPr lang="tr-TR" sz="2400" b="1" dirty="0" smtClean="0"/>
          </a:p>
          <a:p>
            <a:pPr lvl="1"/>
            <a:r>
              <a:rPr lang="en-US" sz="2000" dirty="0" smtClean="0"/>
              <a:t>All the data are stored on the servers</a:t>
            </a:r>
            <a:endParaRPr lang="tr-TR" sz="2000" dirty="0" smtClean="0"/>
          </a:p>
          <a:p>
            <a:pPr lvl="1"/>
            <a:r>
              <a:rPr lang="tr-TR" sz="2000" dirty="0" smtClean="0"/>
              <a:t>Usage of server’s resources for client queries</a:t>
            </a:r>
          </a:p>
          <a:p>
            <a:pPr lvl="1" algn="just"/>
            <a:r>
              <a:rPr lang="tr-TR" sz="2000" dirty="0" smtClean="0"/>
              <a:t>H</a:t>
            </a:r>
            <a:r>
              <a:rPr lang="en-US" sz="2000" dirty="0" err="1" smtClean="0"/>
              <a:t>aving</a:t>
            </a:r>
            <a:r>
              <a:rPr lang="en-US" sz="2000" dirty="0" smtClean="0"/>
              <a:t> reliable storage of large volumes of data, efficient query processing, and most importantly savings on the database administration cost for the data owner</a:t>
            </a:r>
            <a:endParaRPr lang="tr-TR" sz="2000" dirty="0" smtClean="0"/>
          </a:p>
          <a:p>
            <a:pPr lvl="1"/>
            <a:endParaRPr lang="tr-TR" sz="2400" b="1" dirty="0" smtClean="0"/>
          </a:p>
          <a:p>
            <a:r>
              <a:rPr lang="en-US" sz="2400" b="1" dirty="0" smtClean="0"/>
              <a:t>Disadvantages</a:t>
            </a:r>
          </a:p>
          <a:p>
            <a:pPr lvl="1" algn="just"/>
            <a:r>
              <a:rPr lang="tr-TR" sz="2000" dirty="0" smtClean="0"/>
              <a:t>T</a:t>
            </a:r>
            <a:r>
              <a:rPr lang="en-US" sz="2000" dirty="0" smtClean="0"/>
              <a:t>he security of data</a:t>
            </a:r>
            <a:r>
              <a:rPr lang="tr-TR" sz="2000" dirty="0" smtClean="0"/>
              <a:t> may be a problem</a:t>
            </a:r>
            <a:r>
              <a:rPr lang="en-US" sz="2000" dirty="0" smtClean="0"/>
              <a:t> </a:t>
            </a:r>
            <a:r>
              <a:rPr lang="tr-TR" sz="2000" dirty="0" smtClean="0"/>
              <a:t>if the server is not trusted</a:t>
            </a:r>
            <a:r>
              <a:rPr lang="en-US" sz="2000" dirty="0" smtClean="0"/>
              <a:t> </a:t>
            </a:r>
          </a:p>
          <a:p>
            <a:pPr lvl="1"/>
            <a:r>
              <a:rPr lang="en-US" sz="2000" dirty="0" smtClean="0"/>
              <a:t>Traffic congestion on the network</a:t>
            </a:r>
          </a:p>
          <a:p>
            <a:pPr lvl="1"/>
            <a:r>
              <a:rPr lang="tr-TR" sz="2000" dirty="0" smtClean="0"/>
              <a:t>If the server </a:t>
            </a:r>
            <a:r>
              <a:rPr lang="en-US" sz="2000" dirty="0" smtClean="0"/>
              <a:t>fail</a:t>
            </a:r>
            <a:r>
              <a:rPr lang="tr-TR" sz="2000" dirty="0" smtClean="0"/>
              <a:t>s</a:t>
            </a:r>
            <a:r>
              <a:rPr lang="en-US" sz="2000" dirty="0" smtClean="0"/>
              <a:t>, clients’ requests cannot be fulfilled</a:t>
            </a:r>
            <a:endParaRPr lang="tr-TR" sz="2000" dirty="0" smtClean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FBD7EB07-6B8C-4757-8216-32E416C89C17}" type="datetime1">
              <a:rPr lang="tr-TR" smtClean="0"/>
              <a:pPr/>
              <a:t>17.09.2007</a:t>
            </a:fld>
            <a:endParaRPr lang="en-US" dirty="0" smtClean="0"/>
          </a:p>
        </p:txBody>
      </p:sp>
      <p:sp>
        <p:nvSpPr>
          <p:cNvPr id="819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3D6B462-C710-4E41-9F03-007938A2E268}" type="slidenum">
              <a:rPr lang="en-US" smtClean="0"/>
              <a:pPr/>
              <a:t>15</a:t>
            </a:fld>
            <a:endParaRPr lang="en-US" dirty="0" smtClean="0"/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0"/>
            <a:ext cx="7667625" cy="1066800"/>
          </a:xfrm>
        </p:spPr>
        <p:txBody>
          <a:bodyPr/>
          <a:lstStyle/>
          <a:p>
            <a:r>
              <a:rPr lang="tr-T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Encryption</a:t>
            </a:r>
            <a:endParaRPr lang="en-US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00166" y="1285860"/>
            <a:ext cx="7391400" cy="4941888"/>
          </a:xfrm>
        </p:spPr>
        <p:txBody>
          <a:bodyPr/>
          <a:lstStyle/>
          <a:p>
            <a:endParaRPr lang="tr-TR" sz="2400" b="1" dirty="0" smtClean="0"/>
          </a:p>
          <a:p>
            <a:pPr algn="just"/>
            <a:endParaRPr lang="tr-TR" sz="2400" b="1" dirty="0" smtClean="0"/>
          </a:p>
          <a:p>
            <a:pPr algn="just"/>
            <a:r>
              <a:rPr lang="tr-TR" sz="2400" b="1" dirty="0" smtClean="0"/>
              <a:t>E</a:t>
            </a:r>
            <a:r>
              <a:rPr lang="en-US" sz="2400" b="1" dirty="0" err="1" smtClean="0"/>
              <a:t>ncryption</a:t>
            </a:r>
            <a:r>
              <a:rPr lang="en-US" sz="2400" dirty="0" smtClean="0"/>
              <a:t> is the process of transforming</a:t>
            </a:r>
            <a:r>
              <a:rPr lang="tr-TR" sz="2400" dirty="0" smtClean="0"/>
              <a:t> information</a:t>
            </a:r>
            <a:r>
              <a:rPr lang="en-US" sz="2400" dirty="0" smtClean="0"/>
              <a:t> (referred to as</a:t>
            </a:r>
            <a:r>
              <a:rPr lang="tr-TR" sz="2400" dirty="0" smtClean="0"/>
              <a:t> plaintext</a:t>
            </a:r>
            <a:r>
              <a:rPr lang="en-US" sz="2400" dirty="0" smtClean="0"/>
              <a:t>) to make it unreadable to anyone except those possessing special knowledge, usually referred to as a</a:t>
            </a:r>
            <a:r>
              <a:rPr lang="tr-TR" sz="2400" dirty="0" smtClean="0"/>
              <a:t> key</a:t>
            </a:r>
            <a:r>
              <a:rPr lang="en-US" sz="2400" dirty="0" smtClean="0"/>
              <a:t>.</a:t>
            </a:r>
            <a:endParaRPr lang="tr-TR" sz="2400" dirty="0" smtClean="0"/>
          </a:p>
          <a:p>
            <a:pPr algn="just"/>
            <a:endParaRPr lang="tr-TR" sz="2400" dirty="0" smtClean="0"/>
          </a:p>
          <a:p>
            <a:pPr algn="just"/>
            <a:r>
              <a:rPr lang="en-US" sz="2400" b="1" dirty="0" smtClean="0"/>
              <a:t>Decryption</a:t>
            </a:r>
            <a:r>
              <a:rPr lang="en-US" sz="2400" dirty="0" smtClean="0"/>
              <a:t> </a:t>
            </a:r>
            <a:r>
              <a:rPr lang="tr-TR" sz="2400" dirty="0" smtClean="0"/>
              <a:t>is </a:t>
            </a:r>
            <a:r>
              <a:rPr lang="en-US" sz="2400" dirty="0" smtClean="0"/>
              <a:t>to make the encrypted information readable again (to make it unencrypted).</a:t>
            </a:r>
            <a:endParaRPr lang="en-US" sz="24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FBD7EB07-6B8C-4757-8216-32E416C89C17}" type="datetime1">
              <a:rPr lang="tr-TR" smtClean="0"/>
              <a:pPr/>
              <a:t>17.09.2007</a:t>
            </a:fld>
            <a:endParaRPr lang="en-US" dirty="0" smtClean="0"/>
          </a:p>
        </p:txBody>
      </p:sp>
      <p:sp>
        <p:nvSpPr>
          <p:cNvPr id="819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3D6B462-C710-4E41-9F03-007938A2E268}" type="slidenum">
              <a:rPr lang="en-US" smtClean="0"/>
              <a:pPr/>
              <a:t>16</a:t>
            </a:fld>
            <a:endParaRPr lang="en-US" dirty="0" smtClean="0"/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0"/>
            <a:ext cx="7667625" cy="1066800"/>
          </a:xfrm>
        </p:spPr>
        <p:txBody>
          <a:bodyPr/>
          <a:lstStyle/>
          <a:p>
            <a:r>
              <a:rPr lang="tr-T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Cipher</a:t>
            </a:r>
            <a:endParaRPr lang="en-US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00166" y="1285860"/>
            <a:ext cx="7391400" cy="1143008"/>
          </a:xfrm>
        </p:spPr>
        <p:txBody>
          <a:bodyPr/>
          <a:lstStyle/>
          <a:p>
            <a:pPr algn="just"/>
            <a:r>
              <a:rPr lang="en-US" sz="2000" dirty="0" smtClean="0"/>
              <a:t>In</a:t>
            </a:r>
            <a:r>
              <a:rPr lang="tr-TR" sz="2000" dirty="0" smtClean="0"/>
              <a:t> cryptography</a:t>
            </a:r>
            <a:r>
              <a:rPr lang="en-US" sz="2000" dirty="0" smtClean="0"/>
              <a:t>, a </a:t>
            </a:r>
            <a:r>
              <a:rPr lang="en-US" sz="2000" b="1" dirty="0" smtClean="0"/>
              <a:t>cipher</a:t>
            </a:r>
            <a:r>
              <a:rPr lang="en-US" sz="2000" dirty="0" smtClean="0"/>
              <a:t> (or </a:t>
            </a:r>
            <a:r>
              <a:rPr lang="en-US" sz="2000" b="1" dirty="0" err="1" smtClean="0"/>
              <a:t>cypher</a:t>
            </a:r>
            <a:r>
              <a:rPr lang="en-US" sz="2000" dirty="0" smtClean="0"/>
              <a:t>) is an</a:t>
            </a:r>
            <a:r>
              <a:rPr lang="tr-TR" sz="2000" dirty="0" smtClean="0"/>
              <a:t> algorithm</a:t>
            </a:r>
            <a:r>
              <a:rPr lang="en-US" sz="2000" dirty="0" smtClean="0"/>
              <a:t> for performing encryption and </a:t>
            </a:r>
            <a:r>
              <a:rPr lang="tr-TR" sz="2000" dirty="0" smtClean="0"/>
              <a:t>decryption </a:t>
            </a:r>
            <a:r>
              <a:rPr lang="en-US" sz="2000" dirty="0" smtClean="0"/>
              <a:t>— a series of well-defined steps that can be followed as a procedure.</a:t>
            </a:r>
            <a:endParaRPr lang="tr-TR" sz="2000" b="1" dirty="0" smtClean="0"/>
          </a:p>
        </p:txBody>
      </p: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2285992"/>
            <a:ext cx="7111232" cy="40529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FBD7EB07-6B8C-4757-8216-32E416C89C17}" type="datetime1">
              <a:rPr lang="tr-TR" smtClean="0"/>
              <a:pPr/>
              <a:t>17.09.2007</a:t>
            </a:fld>
            <a:endParaRPr lang="en-US" dirty="0" smtClean="0"/>
          </a:p>
        </p:txBody>
      </p:sp>
      <p:sp>
        <p:nvSpPr>
          <p:cNvPr id="819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3D6B462-C710-4E41-9F03-007938A2E268}" type="slidenum">
              <a:rPr lang="en-US" smtClean="0"/>
              <a:pPr/>
              <a:t>17</a:t>
            </a:fld>
            <a:endParaRPr lang="en-US" dirty="0" smtClean="0"/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0"/>
            <a:ext cx="7667625" cy="1066800"/>
          </a:xfrm>
        </p:spPr>
        <p:txBody>
          <a:bodyPr/>
          <a:lstStyle/>
          <a:p>
            <a:r>
              <a:rPr lang="tr-T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Encryption</a:t>
            </a:r>
            <a:endParaRPr lang="en-US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00166" y="1285860"/>
            <a:ext cx="7391400" cy="4941888"/>
          </a:xfrm>
        </p:spPr>
        <p:txBody>
          <a:bodyPr/>
          <a:lstStyle/>
          <a:p>
            <a:endParaRPr lang="tr-TR" sz="2400" dirty="0" smtClean="0"/>
          </a:p>
          <a:p>
            <a:r>
              <a:rPr lang="en-US" sz="2400" dirty="0" smtClean="0"/>
              <a:t>Encryption for protecting sensitive Data</a:t>
            </a:r>
          </a:p>
          <a:p>
            <a:endParaRPr lang="tr-TR" sz="2400" dirty="0" smtClean="0"/>
          </a:p>
          <a:p>
            <a:r>
              <a:rPr lang="en-US" sz="2400" dirty="0" smtClean="0"/>
              <a:t>Intruder can access the encrypted database</a:t>
            </a:r>
          </a:p>
          <a:p>
            <a:endParaRPr lang="tr-TR" sz="2400" dirty="0" smtClean="0"/>
          </a:p>
          <a:p>
            <a:r>
              <a:rPr lang="en-US" sz="2400" dirty="0" smtClean="0"/>
              <a:t>Intruder </a:t>
            </a:r>
            <a:r>
              <a:rPr lang="tr-TR" sz="2400" dirty="0" smtClean="0"/>
              <a:t>c</a:t>
            </a:r>
            <a:r>
              <a:rPr lang="en-US" sz="2400" dirty="0" err="1" smtClean="0"/>
              <a:t>annot</a:t>
            </a:r>
            <a:r>
              <a:rPr lang="en-US" sz="2400" dirty="0" smtClean="0"/>
              <a:t> encrypt or decrypt arbitrary values of his choice</a:t>
            </a:r>
            <a:endParaRPr lang="tr-TR" sz="2400" dirty="0" smtClean="0"/>
          </a:p>
          <a:p>
            <a:endParaRPr lang="tr-TR" sz="2400" dirty="0" smtClean="0"/>
          </a:p>
          <a:p>
            <a:r>
              <a:rPr lang="en-US" sz="2400" dirty="0" smtClean="0"/>
              <a:t>The storage system of DBMS is vulnerable to compromise</a:t>
            </a:r>
          </a:p>
          <a:p>
            <a:endParaRPr lang="en-US" sz="2400" dirty="0" smtClean="0"/>
          </a:p>
          <a:p>
            <a:endParaRPr lang="en-US" sz="24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FBD7EB07-6B8C-4757-8216-32E416C89C17}" type="datetime1">
              <a:rPr lang="tr-TR" smtClean="0"/>
              <a:pPr/>
              <a:t>17.09.2007</a:t>
            </a:fld>
            <a:endParaRPr lang="en-US" dirty="0" smtClean="0"/>
          </a:p>
        </p:txBody>
      </p:sp>
      <p:sp>
        <p:nvSpPr>
          <p:cNvPr id="819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3D6B462-C710-4E41-9F03-007938A2E268}" type="slidenum">
              <a:rPr lang="en-US" smtClean="0"/>
              <a:pPr/>
              <a:t>18</a:t>
            </a:fld>
            <a:endParaRPr lang="en-US" dirty="0" smtClean="0"/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0"/>
            <a:ext cx="7667625" cy="1066800"/>
          </a:xfrm>
        </p:spPr>
        <p:txBody>
          <a:bodyPr/>
          <a:lstStyle/>
          <a:p>
            <a:r>
              <a:rPr lang="tr-T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Order Preserving Encryption</a:t>
            </a:r>
            <a:endParaRPr lang="en-US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00166" y="1285860"/>
            <a:ext cx="7391400" cy="4941888"/>
          </a:xfrm>
        </p:spPr>
        <p:txBody>
          <a:bodyPr/>
          <a:lstStyle/>
          <a:p>
            <a:endParaRPr lang="tr-TR" sz="2400" dirty="0" smtClean="0"/>
          </a:p>
          <a:p>
            <a:endParaRPr lang="tr-TR" sz="2400" dirty="0" smtClean="0"/>
          </a:p>
          <a:p>
            <a:r>
              <a:rPr lang="en-US" sz="2400" dirty="0" smtClean="0"/>
              <a:t>Encryption makes query hard except ‘=‘</a:t>
            </a:r>
            <a:endParaRPr lang="tr-TR" sz="2400" dirty="0" smtClean="0"/>
          </a:p>
          <a:p>
            <a:endParaRPr lang="tr-TR" sz="2400" dirty="0" smtClean="0"/>
          </a:p>
          <a:p>
            <a:r>
              <a:rPr lang="tr-TR" sz="2400" dirty="0" smtClean="0"/>
              <a:t>Server must query on encrypted data, without need to decrypt </a:t>
            </a:r>
          </a:p>
          <a:p>
            <a:endParaRPr lang="tr-TR" sz="2400" dirty="0" smtClean="0"/>
          </a:p>
          <a:p>
            <a:r>
              <a:rPr lang="tr-TR" sz="2400" dirty="0" smtClean="0"/>
              <a:t>Comparison operations can be done by order preserving encryption</a:t>
            </a:r>
          </a:p>
          <a:p>
            <a:endParaRPr lang="en-US" sz="2400" dirty="0" smtClean="0"/>
          </a:p>
          <a:p>
            <a:endParaRPr lang="en-US" sz="24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FBD7EB07-6B8C-4757-8216-32E416C89C17}" type="datetime1">
              <a:rPr lang="tr-TR" smtClean="0"/>
              <a:pPr/>
              <a:t>17.09.2007</a:t>
            </a:fld>
            <a:endParaRPr lang="en-US" dirty="0" smtClean="0"/>
          </a:p>
        </p:txBody>
      </p:sp>
      <p:sp>
        <p:nvSpPr>
          <p:cNvPr id="819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3D6B462-C710-4E41-9F03-007938A2E268}" type="slidenum">
              <a:rPr lang="en-US" smtClean="0"/>
              <a:pPr/>
              <a:t>19</a:t>
            </a:fld>
            <a:endParaRPr lang="en-US" dirty="0" smtClean="0"/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0"/>
            <a:ext cx="7667625" cy="1066800"/>
          </a:xfrm>
        </p:spPr>
        <p:txBody>
          <a:bodyPr/>
          <a:lstStyle/>
          <a:p>
            <a:r>
              <a:rPr lang="tr-T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Overview of Order Preserving Encryption (Sigmod 2004)</a:t>
            </a:r>
            <a:endParaRPr lang="en-US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00166" y="1285860"/>
            <a:ext cx="7391400" cy="4941888"/>
          </a:xfrm>
        </p:spPr>
        <p:txBody>
          <a:bodyPr/>
          <a:lstStyle/>
          <a:p>
            <a:r>
              <a:rPr lang="en-US" sz="2400" dirty="0" smtClean="0"/>
              <a:t>Model Phase</a:t>
            </a:r>
          </a:p>
          <a:p>
            <a:pPr lvl="1"/>
            <a:r>
              <a:rPr lang="en-US" sz="2000" dirty="0" smtClean="0"/>
              <a:t>The input and target distributions are modeled as linear </a:t>
            </a:r>
            <a:r>
              <a:rPr lang="en-US" sz="2000" dirty="0" err="1" smtClean="0"/>
              <a:t>splines</a:t>
            </a:r>
            <a:r>
              <a:rPr lang="en-US" sz="2000" dirty="0" smtClean="0"/>
              <a:t> (connected over different buckets)</a:t>
            </a:r>
            <a:endParaRPr lang="tr-TR" sz="2000" dirty="0" smtClean="0"/>
          </a:p>
          <a:p>
            <a:pPr lvl="2"/>
            <a:r>
              <a:rPr lang="en-US" sz="1600" dirty="0" smtClean="0"/>
              <a:t>Growth phase</a:t>
            </a:r>
            <a:r>
              <a:rPr lang="tr-TR" sz="1600" dirty="0" smtClean="0"/>
              <a:t>	</a:t>
            </a:r>
          </a:p>
          <a:p>
            <a:pPr lvl="3"/>
            <a:r>
              <a:rPr lang="en-US" sz="1200" dirty="0" smtClean="0"/>
              <a:t>Recursively splitting</a:t>
            </a:r>
          </a:p>
          <a:p>
            <a:pPr lvl="3"/>
            <a:r>
              <a:rPr lang="en-US" sz="1200" dirty="0" smtClean="0"/>
              <a:t>Each split happens at the point with maximum deviation from the density function (modeled by the linear </a:t>
            </a:r>
            <a:r>
              <a:rPr lang="en-US" sz="1200" dirty="0" err="1" smtClean="0"/>
              <a:t>spline</a:t>
            </a:r>
            <a:r>
              <a:rPr lang="en-US" sz="1200" dirty="0" smtClean="0"/>
              <a:t>)</a:t>
            </a:r>
            <a:endParaRPr lang="en-US" sz="1600" dirty="0" smtClean="0"/>
          </a:p>
          <a:p>
            <a:pPr lvl="2"/>
            <a:r>
              <a:rPr lang="en-US" sz="1600" dirty="0" smtClean="0"/>
              <a:t>Prune phase</a:t>
            </a:r>
            <a:endParaRPr lang="tr-TR" sz="1600" dirty="0" smtClean="0"/>
          </a:p>
          <a:p>
            <a:pPr lvl="3"/>
            <a:r>
              <a:rPr lang="en-US" sz="1200" dirty="0" smtClean="0"/>
              <a:t>Using MDL principle</a:t>
            </a:r>
            <a:r>
              <a:rPr lang="tr-TR" sz="1200" dirty="0" smtClean="0"/>
              <a:t> </a:t>
            </a:r>
            <a:r>
              <a:rPr lang="en-US" sz="1200" dirty="0" smtClean="0"/>
              <a:t>(Minimum Description Length)</a:t>
            </a:r>
            <a:endParaRPr lang="en-US" sz="2400" dirty="0" smtClean="0"/>
          </a:p>
          <a:p>
            <a:r>
              <a:rPr lang="en-US" sz="2400" dirty="0" smtClean="0"/>
              <a:t>Flatten Phase</a:t>
            </a:r>
          </a:p>
          <a:p>
            <a:pPr lvl="1"/>
            <a:r>
              <a:rPr lang="en-US" sz="2000" dirty="0" smtClean="0"/>
              <a:t>P is transformed into F</a:t>
            </a:r>
            <a:r>
              <a:rPr lang="tr-TR" sz="2000" dirty="0" smtClean="0"/>
              <a:t>,</a:t>
            </a:r>
            <a:r>
              <a:rPr lang="en-US" sz="2000" dirty="0" smtClean="0"/>
              <a:t> values in F are uniformly distributed</a:t>
            </a:r>
          </a:p>
          <a:p>
            <a:r>
              <a:rPr lang="en-US" sz="2400" dirty="0" smtClean="0"/>
              <a:t>Transform Phase</a:t>
            </a:r>
          </a:p>
          <a:p>
            <a:pPr lvl="1"/>
            <a:r>
              <a:rPr lang="en-US" sz="2000" dirty="0" smtClean="0"/>
              <a:t>F is transformed into C</a:t>
            </a:r>
            <a:r>
              <a:rPr lang="tr-TR" sz="2000" dirty="0" smtClean="0"/>
              <a:t>,</a:t>
            </a:r>
            <a:r>
              <a:rPr lang="en-US" sz="2000" dirty="0" smtClean="0"/>
              <a:t> C is distributed according to the target distribution</a:t>
            </a:r>
          </a:p>
          <a:p>
            <a:endParaRPr lang="en-US" sz="2400" dirty="0" smtClean="0"/>
          </a:p>
          <a:p>
            <a:endParaRPr lang="en-US" sz="24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CF156A62-E85C-4659-8C9C-3F51EED4CAFE}" type="datetime1">
              <a:rPr lang="tr-TR" smtClean="0"/>
              <a:pPr/>
              <a:t>17.09.2007</a:t>
            </a:fld>
            <a:endParaRPr lang="en-US" dirty="0" smtClean="0"/>
          </a:p>
        </p:txBody>
      </p:sp>
      <p:sp>
        <p:nvSpPr>
          <p:cNvPr id="409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DCFAA6F-0BA4-498B-AEAF-E65217501332}" type="slidenum">
              <a:rPr lang="en-US" smtClean="0"/>
              <a:pPr/>
              <a:t>2</a:t>
            </a:fld>
            <a:endParaRPr lang="en-US" dirty="0" smtClean="0"/>
          </a:p>
        </p:txBody>
      </p:sp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Thesis Committee</a:t>
            </a:r>
            <a:endParaRPr lang="en-US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285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 sz="2800" dirty="0" smtClean="0"/>
          </a:p>
          <a:p>
            <a:endParaRPr lang="tr-TR" sz="2800" dirty="0" smtClean="0"/>
          </a:p>
          <a:p>
            <a:r>
              <a:rPr lang="tr-TR" sz="2800" dirty="0" smtClean="0"/>
              <a:t>Prof. Taflan Gündem (Thesis Supervisor)</a:t>
            </a:r>
          </a:p>
          <a:p>
            <a:endParaRPr lang="tr-TR" sz="2800" dirty="0" smtClean="0"/>
          </a:p>
          <a:p>
            <a:r>
              <a:rPr lang="tr-TR" sz="2800" dirty="0" smtClean="0"/>
              <a:t>Prof. Fikret Gürgen</a:t>
            </a:r>
          </a:p>
          <a:p>
            <a:endParaRPr lang="tr-TR" sz="2800" dirty="0" smtClean="0"/>
          </a:p>
          <a:p>
            <a:r>
              <a:rPr lang="en-US" sz="2800" dirty="0" smtClean="0"/>
              <a:t>Assoc. Prof. Birg</a:t>
            </a:r>
            <a:r>
              <a:rPr lang="tr-TR" sz="2800" dirty="0" smtClean="0"/>
              <a:t>ü</a:t>
            </a:r>
            <a:r>
              <a:rPr lang="en-US" sz="2800" dirty="0" smtClean="0"/>
              <a:t>l Kutlu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5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5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5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5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5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5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5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5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5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FBD7EB07-6B8C-4757-8216-32E416C89C17}" type="datetime1">
              <a:rPr lang="tr-TR" smtClean="0"/>
              <a:pPr/>
              <a:t>17.09.2007</a:t>
            </a:fld>
            <a:endParaRPr lang="en-US" dirty="0" smtClean="0"/>
          </a:p>
        </p:txBody>
      </p:sp>
      <p:sp>
        <p:nvSpPr>
          <p:cNvPr id="819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3D6B462-C710-4E41-9F03-007938A2E268}" type="slidenum">
              <a:rPr lang="en-US" smtClean="0"/>
              <a:pPr/>
              <a:t>20</a:t>
            </a:fld>
            <a:endParaRPr lang="en-US" dirty="0" smtClean="0"/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0"/>
            <a:ext cx="7667625" cy="1066800"/>
          </a:xfrm>
        </p:spPr>
        <p:txBody>
          <a:bodyPr/>
          <a:lstStyle/>
          <a:p>
            <a:r>
              <a:rPr lang="tr-T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Overview of Order Preserving Encryption (Sigmod 2004)</a:t>
            </a:r>
            <a:endParaRPr lang="en-US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7" y="1285860"/>
            <a:ext cx="6544281" cy="5214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FBD7EB07-6B8C-4757-8216-32E416C89C17}" type="datetime1">
              <a:rPr lang="tr-TR" smtClean="0"/>
              <a:pPr/>
              <a:t>17.09.2007</a:t>
            </a:fld>
            <a:endParaRPr lang="en-US" dirty="0" smtClean="0"/>
          </a:p>
        </p:txBody>
      </p:sp>
      <p:sp>
        <p:nvSpPr>
          <p:cNvPr id="819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3D6B462-C710-4E41-9F03-007938A2E268}" type="slidenum">
              <a:rPr lang="en-US" smtClean="0"/>
              <a:pPr/>
              <a:t>21</a:t>
            </a:fld>
            <a:endParaRPr lang="en-US" dirty="0" smtClean="0"/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0"/>
            <a:ext cx="7667625" cy="1066800"/>
          </a:xfrm>
        </p:spPr>
        <p:txBody>
          <a:bodyPr/>
          <a:lstStyle/>
          <a:p>
            <a:r>
              <a:rPr lang="tr-T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Overview of Order Preserving Encryption (Sigmod 2004)</a:t>
            </a:r>
            <a:endParaRPr lang="en-US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1285860"/>
            <a:ext cx="5322446" cy="5214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FBD7EB07-6B8C-4757-8216-32E416C89C17}" type="datetime1">
              <a:rPr lang="tr-TR" smtClean="0"/>
              <a:pPr/>
              <a:t>17.09.2007</a:t>
            </a:fld>
            <a:endParaRPr lang="en-US" dirty="0" smtClean="0"/>
          </a:p>
        </p:txBody>
      </p:sp>
      <p:sp>
        <p:nvSpPr>
          <p:cNvPr id="819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3D6B462-C710-4E41-9F03-007938A2E268}" type="slidenum">
              <a:rPr lang="en-US" smtClean="0"/>
              <a:pPr/>
              <a:t>22</a:t>
            </a:fld>
            <a:endParaRPr lang="en-US" dirty="0" smtClean="0"/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0"/>
            <a:ext cx="7667625" cy="1066800"/>
          </a:xfrm>
        </p:spPr>
        <p:txBody>
          <a:bodyPr/>
          <a:lstStyle/>
          <a:p>
            <a:r>
              <a:rPr lang="tr-T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Overview of Order Preserving Encryption (Sigmod 2004)</a:t>
            </a:r>
            <a:endParaRPr lang="en-US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00166" y="1285860"/>
            <a:ext cx="7391400" cy="4941888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tr-TR" sz="2400" dirty="0" smtClean="0"/>
          </a:p>
          <a:p>
            <a:pPr>
              <a:lnSpc>
                <a:spcPct val="90000"/>
              </a:lnSpc>
            </a:pPr>
            <a:r>
              <a:rPr lang="en-US" sz="2400" dirty="0" smtClean="0"/>
              <a:t>Model phase yields a set of buckets {B</a:t>
            </a:r>
            <a:r>
              <a:rPr lang="en-US" sz="2400" baseline="-25000" dirty="0" smtClean="0"/>
              <a:t>1</a:t>
            </a:r>
            <a:r>
              <a:rPr lang="en-US" sz="2400" dirty="0" smtClean="0"/>
              <a:t>,…</a:t>
            </a:r>
            <a:r>
              <a:rPr lang="en-US" sz="2400" dirty="0" err="1" smtClean="0"/>
              <a:t>B</a:t>
            </a:r>
            <a:r>
              <a:rPr lang="en-US" sz="2400" baseline="-25000" dirty="0" err="1" smtClean="0"/>
              <a:t>m</a:t>
            </a:r>
            <a:r>
              <a:rPr lang="en-US" sz="2400" dirty="0" smtClean="0"/>
              <a:t>}</a:t>
            </a:r>
          </a:p>
          <a:p>
            <a:pPr>
              <a:lnSpc>
                <a:spcPct val="90000"/>
              </a:lnSpc>
            </a:pPr>
            <a:endParaRPr lang="tr-TR" sz="2400" dirty="0" smtClean="0"/>
          </a:p>
          <a:p>
            <a:pPr>
              <a:lnSpc>
                <a:spcPct val="90000"/>
              </a:lnSpc>
            </a:pPr>
            <a:r>
              <a:rPr lang="en-US" sz="2400" dirty="0" smtClean="0"/>
              <a:t>For each bucket, we have a mapping function M with s and z</a:t>
            </a:r>
          </a:p>
          <a:p>
            <a:pPr>
              <a:lnSpc>
                <a:spcPct val="90000"/>
              </a:lnSpc>
            </a:pPr>
            <a:endParaRPr lang="tr-TR" sz="2400" dirty="0" smtClean="0"/>
          </a:p>
          <a:p>
            <a:pPr>
              <a:lnSpc>
                <a:spcPct val="90000"/>
              </a:lnSpc>
            </a:pPr>
            <a:r>
              <a:rPr lang="en-US" sz="2400" dirty="0" smtClean="0"/>
              <a:t>Save the m+1 boundaries and m quadratic coefficients and m scale factors into </a:t>
            </a:r>
            <a:r>
              <a:rPr lang="en-US" sz="2400" dirty="0" err="1" smtClean="0"/>
              <a:t>K</a:t>
            </a:r>
            <a:r>
              <a:rPr lang="en-US" sz="2400" baseline="30000" dirty="0" err="1" smtClean="0"/>
              <a:t>f</a:t>
            </a:r>
            <a:endParaRPr lang="en-US" sz="2400" baseline="30000" dirty="0" smtClean="0"/>
          </a:p>
          <a:p>
            <a:pPr>
              <a:lnSpc>
                <a:spcPct val="90000"/>
              </a:lnSpc>
            </a:pPr>
            <a:endParaRPr lang="tr-TR" sz="2400" dirty="0" smtClean="0"/>
          </a:p>
          <a:p>
            <a:pPr>
              <a:lnSpc>
                <a:spcPct val="90000"/>
              </a:lnSpc>
            </a:pPr>
            <a:r>
              <a:rPr lang="en-US" sz="2400" dirty="0" err="1" smtClean="0"/>
              <a:t>K</a:t>
            </a:r>
            <a:r>
              <a:rPr lang="en-US" sz="2400" baseline="30000" dirty="0" err="1" smtClean="0"/>
              <a:t>f</a:t>
            </a:r>
            <a:r>
              <a:rPr lang="en-US" sz="2400" baseline="30000" dirty="0" smtClean="0"/>
              <a:t> </a:t>
            </a:r>
            <a:r>
              <a:rPr lang="en-US" sz="2400" dirty="0" smtClean="0"/>
              <a:t>is the encryption key</a:t>
            </a:r>
            <a:r>
              <a:rPr lang="tr-TR" sz="2400" dirty="0" smtClean="0"/>
              <a:t> stored at the client</a:t>
            </a:r>
            <a:endParaRPr lang="en-US" sz="2400" dirty="0" smtClean="0"/>
          </a:p>
          <a:p>
            <a:endParaRPr lang="en-US" sz="24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FBD7EB07-6B8C-4757-8216-32E416C89C17}" type="datetime1">
              <a:rPr lang="tr-TR" smtClean="0"/>
              <a:pPr/>
              <a:t>17.09.2007</a:t>
            </a:fld>
            <a:endParaRPr lang="en-US" dirty="0" smtClean="0"/>
          </a:p>
        </p:txBody>
      </p:sp>
      <p:sp>
        <p:nvSpPr>
          <p:cNvPr id="819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3D6B462-C710-4E41-9F03-007938A2E268}" type="slidenum">
              <a:rPr lang="en-US" smtClean="0"/>
              <a:pPr/>
              <a:t>23</a:t>
            </a:fld>
            <a:endParaRPr lang="en-US" dirty="0" smtClean="0"/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0"/>
            <a:ext cx="7667625" cy="1066800"/>
          </a:xfrm>
        </p:spPr>
        <p:txBody>
          <a:bodyPr/>
          <a:lstStyle/>
          <a:p>
            <a:r>
              <a:rPr lang="tr-T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Skyline with Order Preserving Encryption</a:t>
            </a:r>
            <a:endParaRPr lang="en-US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00166" y="1285860"/>
            <a:ext cx="7391400" cy="4941888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tr-TR" sz="2400" dirty="0" smtClean="0"/>
          </a:p>
          <a:p>
            <a:pPr>
              <a:lnSpc>
                <a:spcPct val="90000"/>
              </a:lnSpc>
            </a:pPr>
            <a:r>
              <a:rPr lang="tr-TR" sz="2400" dirty="0" smtClean="0"/>
              <a:t>Order of values is important in Skyline</a:t>
            </a:r>
            <a:endParaRPr lang="en-US" sz="2400" dirty="0" smtClean="0"/>
          </a:p>
          <a:p>
            <a:pPr>
              <a:buNone/>
            </a:pPr>
            <a:endParaRPr lang="tr-TR" sz="2400" dirty="0" smtClean="0"/>
          </a:p>
          <a:p>
            <a:pPr>
              <a:buNone/>
            </a:pPr>
            <a:endParaRPr lang="tr-TR" sz="2400" dirty="0" smtClean="0"/>
          </a:p>
          <a:p>
            <a:pPr algn="just">
              <a:buNone/>
            </a:pPr>
            <a:r>
              <a:rPr lang="tr-TR" sz="2400" dirty="0" smtClean="0"/>
              <a:t>	</a:t>
            </a:r>
            <a:r>
              <a:rPr lang="tr-TR" sz="2000" dirty="0" smtClean="0"/>
              <a:t>If we preserve the order</a:t>
            </a:r>
          </a:p>
          <a:p>
            <a:pPr algn="just">
              <a:buNone/>
            </a:pPr>
            <a:r>
              <a:rPr lang="tr-TR" sz="2000" dirty="0" smtClean="0"/>
              <a:t>	of the data, data can </a:t>
            </a:r>
          </a:p>
          <a:p>
            <a:pPr algn="just">
              <a:buNone/>
            </a:pPr>
            <a:r>
              <a:rPr lang="tr-TR" sz="2000" dirty="0" smtClean="0"/>
              <a:t>	be queried by skyline</a:t>
            </a:r>
          </a:p>
          <a:p>
            <a:pPr algn="just">
              <a:buNone/>
            </a:pPr>
            <a:r>
              <a:rPr lang="tr-TR" sz="2000" dirty="0" smtClean="0"/>
              <a:t>	on server, without </a:t>
            </a:r>
          </a:p>
          <a:p>
            <a:pPr algn="just">
              <a:buNone/>
            </a:pPr>
            <a:r>
              <a:rPr lang="tr-TR" sz="2000" dirty="0" smtClean="0"/>
              <a:t>	decryption</a:t>
            </a:r>
            <a:endParaRPr lang="en-US" sz="2000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2357430"/>
            <a:ext cx="3872231" cy="32147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FBD7EB07-6B8C-4757-8216-32E416C89C17}" type="datetime1">
              <a:rPr lang="tr-TR" smtClean="0"/>
              <a:pPr/>
              <a:t>17.09.2007</a:t>
            </a:fld>
            <a:endParaRPr lang="en-US" dirty="0" smtClean="0"/>
          </a:p>
        </p:txBody>
      </p:sp>
      <p:sp>
        <p:nvSpPr>
          <p:cNvPr id="819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3D6B462-C710-4E41-9F03-007938A2E268}" type="slidenum">
              <a:rPr lang="en-US" smtClean="0"/>
              <a:pPr/>
              <a:t>24</a:t>
            </a:fld>
            <a:endParaRPr lang="en-US" dirty="0" smtClean="0"/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0"/>
            <a:ext cx="7667625" cy="1066800"/>
          </a:xfrm>
        </p:spPr>
        <p:txBody>
          <a:bodyPr/>
          <a:lstStyle/>
          <a:p>
            <a:r>
              <a:rPr lang="tr-T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Skyline with Order Preserving Encryption</a:t>
            </a:r>
            <a:endParaRPr lang="en-US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00166" y="1285860"/>
            <a:ext cx="7391400" cy="4941888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tr-TR" sz="2400" dirty="0" smtClean="0"/>
          </a:p>
          <a:p>
            <a:pPr>
              <a:lnSpc>
                <a:spcPct val="90000"/>
              </a:lnSpc>
            </a:pPr>
            <a:endParaRPr lang="tr-TR" sz="2400" dirty="0" smtClean="0"/>
          </a:p>
          <a:p>
            <a:pPr>
              <a:lnSpc>
                <a:spcPct val="90000"/>
              </a:lnSpc>
            </a:pPr>
            <a:r>
              <a:rPr lang="tr-TR" sz="2400" dirty="0" smtClean="0"/>
              <a:t>OPES (from Sigmod 2004) is used to encrypt data and store the encrypted data on the server</a:t>
            </a:r>
          </a:p>
          <a:p>
            <a:pPr>
              <a:lnSpc>
                <a:spcPct val="90000"/>
              </a:lnSpc>
            </a:pPr>
            <a:endParaRPr lang="tr-TR" sz="2400" dirty="0" smtClean="0"/>
          </a:p>
          <a:p>
            <a:pPr>
              <a:lnSpc>
                <a:spcPct val="90000"/>
              </a:lnSpc>
            </a:pPr>
            <a:r>
              <a:rPr lang="tr-TR" sz="2400" dirty="0" smtClean="0"/>
              <a:t>Data is ordered on the server as a result of encryption with OPES</a:t>
            </a:r>
          </a:p>
          <a:p>
            <a:pPr>
              <a:lnSpc>
                <a:spcPct val="90000"/>
              </a:lnSpc>
            </a:pPr>
            <a:endParaRPr lang="tr-TR" sz="2400" dirty="0" smtClean="0"/>
          </a:p>
          <a:p>
            <a:pPr>
              <a:lnSpc>
                <a:spcPct val="90000"/>
              </a:lnSpc>
            </a:pPr>
            <a:r>
              <a:rPr lang="en-US" sz="2400" dirty="0" smtClean="0"/>
              <a:t>K</a:t>
            </a:r>
            <a:r>
              <a:rPr lang="tr-TR" sz="2400" dirty="0" smtClean="0"/>
              <a:t>, encryption parameters stored on the client and encrypted by standart encryption methods</a:t>
            </a:r>
          </a:p>
          <a:p>
            <a:pPr>
              <a:lnSpc>
                <a:spcPct val="90000"/>
              </a:lnSpc>
            </a:pPr>
            <a:endParaRPr lang="tr-TR" sz="2400" dirty="0" smtClean="0"/>
          </a:p>
          <a:p>
            <a:pPr>
              <a:lnSpc>
                <a:spcPct val="90000"/>
              </a:lnSpc>
            </a:pPr>
            <a:endParaRPr lang="en-US" sz="2400" dirty="0" smtClean="0"/>
          </a:p>
          <a:p>
            <a:pPr>
              <a:lnSpc>
                <a:spcPct val="90000"/>
              </a:lnSpc>
            </a:pPr>
            <a:endParaRPr lang="en-US" sz="2400" dirty="0" smtClean="0"/>
          </a:p>
          <a:p>
            <a:pPr>
              <a:buNone/>
            </a:pPr>
            <a:endParaRPr lang="tr-TR" sz="2400" dirty="0" smtClean="0"/>
          </a:p>
          <a:p>
            <a:pPr>
              <a:buNone/>
            </a:pPr>
            <a:endParaRPr lang="tr-TR" sz="2400" dirty="0" smtClean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FBD7EB07-6B8C-4757-8216-32E416C89C17}" type="datetime1">
              <a:rPr lang="tr-TR" smtClean="0"/>
              <a:pPr/>
              <a:t>17.09.2007</a:t>
            </a:fld>
            <a:endParaRPr lang="en-US" dirty="0" smtClean="0"/>
          </a:p>
        </p:txBody>
      </p:sp>
      <p:sp>
        <p:nvSpPr>
          <p:cNvPr id="819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3D6B462-C710-4E41-9F03-007938A2E268}" type="slidenum">
              <a:rPr lang="en-US" smtClean="0"/>
              <a:pPr/>
              <a:t>25</a:t>
            </a:fld>
            <a:endParaRPr lang="en-US" dirty="0" smtClean="0"/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0"/>
            <a:ext cx="7667625" cy="1066800"/>
          </a:xfrm>
        </p:spPr>
        <p:txBody>
          <a:bodyPr/>
          <a:lstStyle/>
          <a:p>
            <a:r>
              <a:rPr lang="tr-T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SFS</a:t>
            </a:r>
            <a:endParaRPr lang="en-US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00166" y="1285860"/>
            <a:ext cx="7391400" cy="4941888"/>
          </a:xfrm>
        </p:spPr>
        <p:txBody>
          <a:bodyPr/>
          <a:lstStyle/>
          <a:p>
            <a:pPr algn="just"/>
            <a:r>
              <a:rPr lang="tr-TR" sz="2400" dirty="0" smtClean="0"/>
              <a:t>SFS (Sort-Filter-Skyline) method for Skyline </a:t>
            </a:r>
            <a:r>
              <a:rPr lang="en-US" sz="2400" dirty="0" smtClean="0"/>
              <a:t>requires presorted data on all dimensions</a:t>
            </a:r>
            <a:endParaRPr lang="tr-TR" sz="2400" dirty="0" smtClean="0"/>
          </a:p>
          <a:p>
            <a:endParaRPr lang="tr-TR" sz="2400" dirty="0" smtClean="0"/>
          </a:p>
          <a:p>
            <a:pPr algn="just"/>
            <a:r>
              <a:rPr lang="en-US" sz="2400" dirty="0" smtClean="0"/>
              <a:t>It is based on the theory</a:t>
            </a:r>
            <a:r>
              <a:rPr lang="tr-TR" sz="2400" dirty="0" smtClean="0"/>
              <a:t> </a:t>
            </a:r>
            <a:r>
              <a:rPr lang="en-US" sz="2400" dirty="0" smtClean="0"/>
              <a:t>that the skyline </a:t>
            </a:r>
            <a:r>
              <a:rPr lang="tr-TR" sz="2400" dirty="0" smtClean="0"/>
              <a:t>r</a:t>
            </a:r>
            <a:r>
              <a:rPr lang="en-US" sz="2400" dirty="0" err="1" smtClean="0"/>
              <a:t>epresents</a:t>
            </a:r>
            <a:r>
              <a:rPr lang="en-US" sz="2400" dirty="0" smtClean="0"/>
              <a:t> the closure over the maximum scoring </a:t>
            </a:r>
            <a:r>
              <a:rPr lang="en-US" sz="2400" dirty="0" err="1" smtClean="0"/>
              <a:t>tuples</a:t>
            </a:r>
            <a:r>
              <a:rPr lang="en-US" sz="2400" dirty="0" smtClean="0"/>
              <a:t> of the relation</a:t>
            </a:r>
            <a:r>
              <a:rPr lang="tr-TR" sz="2400" dirty="0" smtClean="0"/>
              <a:t> </a:t>
            </a:r>
            <a:r>
              <a:rPr lang="en-US" sz="2400" dirty="0" smtClean="0"/>
              <a:t>with respect to all monotone scoring functions</a:t>
            </a:r>
            <a:endParaRPr lang="tr-TR" sz="2400" dirty="0" smtClean="0"/>
          </a:p>
          <a:p>
            <a:pPr>
              <a:lnSpc>
                <a:spcPct val="90000"/>
              </a:lnSpc>
            </a:pPr>
            <a:endParaRPr lang="en-US" sz="2400" dirty="0" smtClean="0"/>
          </a:p>
          <a:p>
            <a:pPr algn="just">
              <a:lnSpc>
                <a:spcPct val="90000"/>
              </a:lnSpc>
            </a:pPr>
            <a:r>
              <a:rPr lang="tr-TR" sz="2400" dirty="0" smtClean="0"/>
              <a:t>No need for presorting phase of SFS because of already sorted data</a:t>
            </a:r>
          </a:p>
          <a:p>
            <a:pPr algn="just">
              <a:lnSpc>
                <a:spcPct val="90000"/>
              </a:lnSpc>
            </a:pPr>
            <a:endParaRPr lang="tr-TR" sz="2400" dirty="0" smtClean="0"/>
          </a:p>
          <a:p>
            <a:pPr algn="just">
              <a:lnSpc>
                <a:spcPct val="90000"/>
              </a:lnSpc>
            </a:pPr>
            <a:r>
              <a:rPr lang="tr-TR" sz="2400" dirty="0" smtClean="0"/>
              <a:t>Performance gain on SFS, which has already improved performance</a:t>
            </a:r>
            <a:endParaRPr lang="en-US" sz="2400" dirty="0" smtClean="0"/>
          </a:p>
          <a:p>
            <a:pPr>
              <a:buNone/>
            </a:pPr>
            <a:endParaRPr lang="tr-TR" sz="2400" dirty="0" smtClean="0"/>
          </a:p>
          <a:p>
            <a:pPr>
              <a:buNone/>
            </a:pPr>
            <a:endParaRPr lang="tr-TR" sz="2400" dirty="0" smtClean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FBD7EB07-6B8C-4757-8216-32E416C89C17}" type="datetime1">
              <a:rPr lang="tr-TR" smtClean="0"/>
              <a:pPr/>
              <a:t>17.09.2007</a:t>
            </a:fld>
            <a:endParaRPr lang="en-US" dirty="0" smtClean="0"/>
          </a:p>
        </p:txBody>
      </p:sp>
      <p:sp>
        <p:nvSpPr>
          <p:cNvPr id="819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3D6B462-C710-4E41-9F03-007938A2E268}" type="slidenum">
              <a:rPr lang="en-US" smtClean="0"/>
              <a:pPr/>
              <a:t>26</a:t>
            </a:fld>
            <a:endParaRPr lang="en-US" dirty="0" smtClean="0"/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0"/>
            <a:ext cx="7667625" cy="1066800"/>
          </a:xfrm>
        </p:spPr>
        <p:txBody>
          <a:bodyPr/>
          <a:lstStyle/>
          <a:p>
            <a:r>
              <a:rPr lang="tr-T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Privacy of Data</a:t>
            </a:r>
            <a:endParaRPr lang="en-US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00166" y="1285860"/>
            <a:ext cx="7391400" cy="4941888"/>
          </a:xfrm>
        </p:spPr>
        <p:txBody>
          <a:bodyPr/>
          <a:lstStyle/>
          <a:p>
            <a:pPr algn="just"/>
            <a:endParaRPr lang="tr-TR" sz="2400" dirty="0" smtClean="0"/>
          </a:p>
          <a:p>
            <a:pPr algn="just"/>
            <a:r>
              <a:rPr lang="tr-TR" sz="2400" dirty="0" smtClean="0"/>
              <a:t>Statistical data as a result of queries</a:t>
            </a:r>
          </a:p>
          <a:p>
            <a:pPr lvl="1" algn="just"/>
            <a:r>
              <a:rPr lang="tr-TR" sz="2000" dirty="0" smtClean="0"/>
              <a:t>How many tuples returned as a result of queries?</a:t>
            </a:r>
          </a:p>
          <a:p>
            <a:pPr lvl="1" algn="just"/>
            <a:r>
              <a:rPr lang="tr-TR" sz="2000" dirty="0" smtClean="0"/>
              <a:t>How many attributes are interested by the client?</a:t>
            </a:r>
          </a:p>
          <a:p>
            <a:pPr algn="just"/>
            <a:endParaRPr lang="tr-TR" sz="2400" dirty="0" smtClean="0"/>
          </a:p>
          <a:p>
            <a:pPr algn="just"/>
            <a:r>
              <a:rPr lang="tr-TR" sz="2400" dirty="0" smtClean="0"/>
              <a:t>What if the key is stolen?</a:t>
            </a:r>
          </a:p>
          <a:p>
            <a:pPr lvl="1" algn="just"/>
            <a:r>
              <a:rPr lang="tr-TR" sz="2000" dirty="0" smtClean="0"/>
              <a:t>Data can be decrypted</a:t>
            </a:r>
          </a:p>
          <a:p>
            <a:pPr lvl="1" algn="just"/>
            <a:r>
              <a:rPr lang="tr-TR" sz="2000" dirty="0" smtClean="0"/>
              <a:t>Attribute-Value matching is possible </a:t>
            </a:r>
          </a:p>
          <a:p>
            <a:pPr lvl="1" algn="just">
              <a:buNone/>
            </a:pPr>
            <a:endParaRPr lang="tr-TR" sz="2000" dirty="0" smtClean="0"/>
          </a:p>
          <a:p>
            <a:pPr algn="just"/>
            <a:r>
              <a:rPr lang="tr-TR" sz="2400" dirty="0" smtClean="0"/>
              <a:t>How to hide attributes in addition to encryption?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FBD7EB07-6B8C-4757-8216-32E416C89C17}" type="datetime1">
              <a:rPr lang="tr-TR" smtClean="0"/>
              <a:pPr/>
              <a:t>17.09.2007</a:t>
            </a:fld>
            <a:endParaRPr lang="en-US" dirty="0" smtClean="0"/>
          </a:p>
        </p:txBody>
      </p:sp>
      <p:sp>
        <p:nvSpPr>
          <p:cNvPr id="819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3D6B462-C710-4E41-9F03-007938A2E268}" type="slidenum">
              <a:rPr lang="en-US" smtClean="0"/>
              <a:pPr/>
              <a:t>27</a:t>
            </a:fld>
            <a:endParaRPr lang="en-US" dirty="0" smtClean="0"/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0"/>
            <a:ext cx="7667625" cy="1066800"/>
          </a:xfrm>
        </p:spPr>
        <p:txBody>
          <a:bodyPr/>
          <a:lstStyle/>
          <a:p>
            <a:r>
              <a:rPr lang="tr-T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Attribute Partitioning</a:t>
            </a:r>
            <a:endParaRPr lang="en-US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2714620"/>
            <a:ext cx="3357586" cy="29136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1357298"/>
            <a:ext cx="2839636" cy="23574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FBD7EB07-6B8C-4757-8216-32E416C89C17}" type="datetime1">
              <a:rPr lang="tr-TR" smtClean="0"/>
              <a:pPr/>
              <a:t>17.09.2007</a:t>
            </a:fld>
            <a:endParaRPr lang="en-US" dirty="0" smtClean="0"/>
          </a:p>
        </p:txBody>
      </p:sp>
      <p:sp>
        <p:nvSpPr>
          <p:cNvPr id="819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3D6B462-C710-4E41-9F03-007938A2E268}" type="slidenum">
              <a:rPr lang="en-US" smtClean="0"/>
              <a:pPr/>
              <a:t>28</a:t>
            </a:fld>
            <a:endParaRPr lang="en-US" dirty="0" smtClean="0"/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0"/>
            <a:ext cx="7667625" cy="1066800"/>
          </a:xfrm>
        </p:spPr>
        <p:txBody>
          <a:bodyPr/>
          <a:lstStyle/>
          <a:p>
            <a:r>
              <a:rPr lang="tr-T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Attribute Partitioning</a:t>
            </a:r>
            <a:endParaRPr lang="en-US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214422"/>
            <a:ext cx="2963656" cy="2571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357298"/>
            <a:ext cx="2996352" cy="2571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480" y="3857628"/>
            <a:ext cx="3000396" cy="25962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80" y="4000504"/>
            <a:ext cx="2928958" cy="25779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FBD7EB07-6B8C-4757-8216-32E416C89C17}" type="datetime1">
              <a:rPr lang="tr-TR" smtClean="0"/>
              <a:pPr/>
              <a:t>17.09.2007</a:t>
            </a:fld>
            <a:endParaRPr lang="en-US" dirty="0" smtClean="0"/>
          </a:p>
        </p:txBody>
      </p:sp>
      <p:sp>
        <p:nvSpPr>
          <p:cNvPr id="819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3D6B462-C710-4E41-9F03-007938A2E268}" type="slidenum">
              <a:rPr lang="en-US" smtClean="0"/>
              <a:pPr/>
              <a:t>29</a:t>
            </a:fld>
            <a:endParaRPr lang="en-US" dirty="0" smtClean="0"/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0"/>
            <a:ext cx="7667625" cy="1066800"/>
          </a:xfrm>
        </p:spPr>
        <p:txBody>
          <a:bodyPr/>
          <a:lstStyle/>
          <a:p>
            <a:r>
              <a:rPr lang="tr-T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Privacy of Data</a:t>
            </a:r>
            <a:endParaRPr lang="en-US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00166" y="1285860"/>
            <a:ext cx="7391400" cy="4941888"/>
          </a:xfrm>
        </p:spPr>
        <p:txBody>
          <a:bodyPr/>
          <a:lstStyle/>
          <a:p>
            <a:pPr algn="just"/>
            <a:r>
              <a:rPr lang="tr-TR" sz="2400" dirty="0" smtClean="0"/>
              <a:t>Divide the data space into subregions and give them new dimension names</a:t>
            </a:r>
          </a:p>
          <a:p>
            <a:pPr algn="just"/>
            <a:endParaRPr lang="tr-TR" sz="2400" dirty="0" smtClean="0"/>
          </a:p>
          <a:p>
            <a:pPr algn="just"/>
            <a:r>
              <a:rPr lang="tr-TR" sz="2400" dirty="0" smtClean="0"/>
              <a:t>Divide to at most the situation where a region has at least n values</a:t>
            </a:r>
          </a:p>
          <a:p>
            <a:pPr algn="just"/>
            <a:endParaRPr lang="tr-TR" sz="2400" dirty="0" smtClean="0"/>
          </a:p>
          <a:p>
            <a:pPr algn="just"/>
            <a:r>
              <a:rPr lang="tr-TR" sz="2400" dirty="0" smtClean="0"/>
              <a:t>Query Translater module at the client side translates dimensions of the requested query to new queries to be called from the server </a:t>
            </a:r>
          </a:p>
          <a:p>
            <a:pPr algn="just"/>
            <a:endParaRPr lang="tr-TR" sz="2400" dirty="0" smtClean="0"/>
          </a:p>
          <a:p>
            <a:pPr algn="just"/>
            <a:r>
              <a:rPr lang="tr-TR" sz="2400" dirty="0" smtClean="0"/>
              <a:t>Client combines the results and get the real answer </a:t>
            </a:r>
            <a:endParaRPr lang="tr-TR" sz="2000" dirty="0" smtClean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CF156A62-E85C-4659-8C9C-3F51EED4CAFE}" type="datetime1">
              <a:rPr lang="tr-TR" smtClean="0"/>
              <a:pPr/>
              <a:t>17.09.2007</a:t>
            </a:fld>
            <a:endParaRPr lang="en-US" dirty="0" smtClean="0"/>
          </a:p>
        </p:txBody>
      </p:sp>
      <p:sp>
        <p:nvSpPr>
          <p:cNvPr id="409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DCFAA6F-0BA4-498B-AEAF-E65217501332}" type="slidenum">
              <a:rPr lang="en-US" smtClean="0"/>
              <a:pPr/>
              <a:t>3</a:t>
            </a:fld>
            <a:endParaRPr lang="en-US" dirty="0" smtClean="0"/>
          </a:p>
        </p:txBody>
      </p:sp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Contents</a:t>
            </a:r>
          </a:p>
        </p:txBody>
      </p:sp>
      <p:sp>
        <p:nvSpPr>
          <p:cNvPr id="285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0" y="1285860"/>
            <a:ext cx="7391400" cy="5257800"/>
          </a:xfrm>
        </p:spPr>
        <p:txBody>
          <a:bodyPr/>
          <a:lstStyle/>
          <a:p>
            <a:r>
              <a:rPr lang="en-US" sz="2800" dirty="0" smtClean="0"/>
              <a:t>Introduction</a:t>
            </a:r>
            <a:endParaRPr lang="tr-TR" sz="2800" dirty="0" smtClean="0"/>
          </a:p>
          <a:p>
            <a:pPr lvl="1"/>
            <a:r>
              <a:rPr lang="tr-TR" sz="2400" dirty="0" smtClean="0"/>
              <a:t>Facts &amp; Question</a:t>
            </a:r>
          </a:p>
          <a:p>
            <a:pPr lvl="1"/>
            <a:r>
              <a:rPr lang="tr-TR" sz="2400" dirty="0" smtClean="0"/>
              <a:t>Objective </a:t>
            </a:r>
          </a:p>
          <a:p>
            <a:r>
              <a:rPr lang="tr-TR" sz="2800" dirty="0" smtClean="0"/>
              <a:t>Preliminaries</a:t>
            </a:r>
            <a:endParaRPr lang="en-US" sz="2800" dirty="0" smtClean="0"/>
          </a:p>
          <a:p>
            <a:pPr lvl="1"/>
            <a:r>
              <a:rPr lang="tr-TR" sz="2000" dirty="0" smtClean="0"/>
              <a:t>Skyline</a:t>
            </a:r>
          </a:p>
          <a:p>
            <a:pPr lvl="1"/>
            <a:r>
              <a:rPr lang="tr-TR" sz="2000" dirty="0" smtClean="0"/>
              <a:t>Client-Server Architecture</a:t>
            </a:r>
          </a:p>
          <a:p>
            <a:pPr lvl="1"/>
            <a:r>
              <a:rPr lang="tr-TR" sz="2000" dirty="0" smtClean="0"/>
              <a:t>Encryption</a:t>
            </a:r>
          </a:p>
          <a:p>
            <a:r>
              <a:rPr lang="tr-TR" sz="2800" dirty="0" smtClean="0"/>
              <a:t>Proposed System</a:t>
            </a:r>
          </a:p>
          <a:p>
            <a:pPr lvl="1"/>
            <a:r>
              <a:rPr lang="tr-TR" sz="2000" dirty="0" smtClean="0"/>
              <a:t>Skyline with Order Preserving Encryption</a:t>
            </a:r>
          </a:p>
          <a:p>
            <a:pPr lvl="1"/>
            <a:r>
              <a:rPr lang="tr-TR" sz="2000" dirty="0" smtClean="0"/>
              <a:t>Schema Hiding</a:t>
            </a:r>
          </a:p>
          <a:p>
            <a:pPr lvl="1"/>
            <a:r>
              <a:rPr lang="tr-TR" sz="2000" dirty="0" smtClean="0"/>
              <a:t>Performance Evaluation</a:t>
            </a:r>
            <a:endParaRPr lang="en-US" sz="2000" dirty="0" smtClean="0"/>
          </a:p>
          <a:p>
            <a:r>
              <a:rPr lang="en-US" sz="2800" dirty="0" smtClean="0"/>
              <a:t>Conclusion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5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5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5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5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5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5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5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5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5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5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5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5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5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5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5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5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5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5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5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5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5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5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5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5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6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56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56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56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6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56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56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56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6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56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856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856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69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569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569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8569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FBD7EB07-6B8C-4757-8216-32E416C89C17}" type="datetime1">
              <a:rPr lang="tr-TR" smtClean="0"/>
              <a:pPr/>
              <a:t>17.09.2007</a:t>
            </a:fld>
            <a:endParaRPr lang="en-US" dirty="0" smtClean="0"/>
          </a:p>
        </p:txBody>
      </p:sp>
      <p:sp>
        <p:nvSpPr>
          <p:cNvPr id="819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3D6B462-C710-4E41-9F03-007938A2E268}" type="slidenum">
              <a:rPr lang="en-US" smtClean="0"/>
              <a:pPr/>
              <a:t>30</a:t>
            </a:fld>
            <a:endParaRPr lang="en-US" dirty="0" smtClean="0"/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0"/>
            <a:ext cx="7667625" cy="1066800"/>
          </a:xfrm>
        </p:spPr>
        <p:txBody>
          <a:bodyPr/>
          <a:lstStyle/>
          <a:p>
            <a:r>
              <a:rPr lang="tr-T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Performance Evaluation</a:t>
            </a:r>
            <a:endParaRPr lang="en-US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00166" y="1285860"/>
            <a:ext cx="7391400" cy="4941888"/>
          </a:xfrm>
        </p:spPr>
        <p:txBody>
          <a:bodyPr/>
          <a:lstStyle/>
          <a:p>
            <a:pPr algn="just"/>
            <a:endParaRPr lang="tr-TR" sz="2400" dirty="0" smtClean="0"/>
          </a:p>
          <a:p>
            <a:pPr algn="just"/>
            <a:endParaRPr lang="tr-TR" sz="2400" dirty="0" smtClean="0"/>
          </a:p>
          <a:p>
            <a:pPr algn="just"/>
            <a:r>
              <a:rPr lang="tr-TR" sz="2400" dirty="0" smtClean="0"/>
              <a:t>By order preserving encryption no need to decyrption process at the server side</a:t>
            </a:r>
          </a:p>
          <a:p>
            <a:pPr algn="just"/>
            <a:endParaRPr lang="tr-TR" sz="2400" dirty="0" smtClean="0"/>
          </a:p>
          <a:p>
            <a:pPr algn="just"/>
            <a:endParaRPr lang="tr-TR" sz="2400" dirty="0" smtClean="0"/>
          </a:p>
          <a:p>
            <a:pPr algn="just"/>
            <a:r>
              <a:rPr lang="tr-TR" sz="2400" dirty="0" smtClean="0"/>
              <a:t>As a result of ordered data after order preserving encryption, there is no need for presorting in SFS Skyline method</a:t>
            </a:r>
          </a:p>
          <a:p>
            <a:pPr algn="just"/>
            <a:endParaRPr lang="tr-TR" sz="2400" dirty="0" smtClean="0"/>
          </a:p>
          <a:p>
            <a:pPr algn="just"/>
            <a:endParaRPr lang="tr-TR" sz="2000" dirty="0" smtClean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FBD7EB07-6B8C-4757-8216-32E416C89C17}" type="datetime1">
              <a:rPr lang="tr-TR" smtClean="0"/>
              <a:pPr/>
              <a:t>17.09.2007</a:t>
            </a:fld>
            <a:endParaRPr lang="en-US" dirty="0" smtClean="0"/>
          </a:p>
        </p:txBody>
      </p:sp>
      <p:sp>
        <p:nvSpPr>
          <p:cNvPr id="819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3D6B462-C710-4E41-9F03-007938A2E268}" type="slidenum">
              <a:rPr lang="en-US" smtClean="0"/>
              <a:pPr/>
              <a:t>31</a:t>
            </a:fld>
            <a:endParaRPr lang="en-US" dirty="0" smtClean="0"/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0"/>
            <a:ext cx="7667625" cy="1066800"/>
          </a:xfrm>
        </p:spPr>
        <p:txBody>
          <a:bodyPr/>
          <a:lstStyle/>
          <a:p>
            <a:r>
              <a:rPr lang="tr-T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DS on Client</a:t>
            </a:r>
            <a:endParaRPr lang="en-US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00166" y="1285860"/>
            <a:ext cx="7391400" cy="4941888"/>
          </a:xfrm>
        </p:spPr>
        <p:txBody>
          <a:bodyPr/>
          <a:lstStyle/>
          <a:p>
            <a:pPr algn="just"/>
            <a:r>
              <a:rPr lang="tr-TR" sz="2400" dirty="0" smtClean="0"/>
              <a:t>Indexed (on name element of Attribute node) and encrypted schema data in XML</a:t>
            </a:r>
          </a:p>
          <a:p>
            <a:pPr lvl="1" algn="just"/>
            <a:r>
              <a:rPr lang="tr-TR" sz="2000" dirty="0" smtClean="0"/>
              <a:t>X dimension is divided into X1 and X2 dimensions</a:t>
            </a:r>
          </a:p>
          <a:p>
            <a:pPr lvl="2" algn="just">
              <a:buNone/>
            </a:pPr>
            <a:r>
              <a:rPr lang="tr-TR" sz="1600" dirty="0" smtClean="0"/>
              <a:t>&lt;Attribute&gt;</a:t>
            </a:r>
          </a:p>
          <a:p>
            <a:pPr lvl="2" algn="just">
              <a:buNone/>
            </a:pPr>
            <a:r>
              <a:rPr lang="tr-TR" sz="1600" dirty="0" smtClean="0"/>
              <a:t>	</a:t>
            </a:r>
            <a:r>
              <a:rPr lang="tr-TR" sz="1600" dirty="0" smtClean="0"/>
              <a:t>&lt;Name&gt;X&lt;/Name&gt;</a:t>
            </a:r>
          </a:p>
          <a:p>
            <a:pPr lvl="2" algn="just">
              <a:buNone/>
            </a:pPr>
            <a:r>
              <a:rPr lang="tr-TR" sz="1600" dirty="0" smtClean="0"/>
              <a:t>	</a:t>
            </a:r>
            <a:r>
              <a:rPr lang="tr-TR" sz="1600" dirty="0" smtClean="0"/>
              <a:t>&lt;NewAttr&gt;</a:t>
            </a:r>
          </a:p>
          <a:p>
            <a:pPr lvl="2" algn="just">
              <a:buNone/>
            </a:pPr>
            <a:r>
              <a:rPr lang="tr-TR" sz="1600" dirty="0" smtClean="0"/>
              <a:t>		&lt;1&gt;X1&lt;/1&gt;</a:t>
            </a:r>
          </a:p>
          <a:p>
            <a:pPr lvl="2" algn="just">
              <a:buNone/>
            </a:pPr>
            <a:r>
              <a:rPr lang="tr-TR" sz="1600" dirty="0" smtClean="0"/>
              <a:t>		&lt;2&gt;X2&lt;/2&gt;</a:t>
            </a:r>
          </a:p>
          <a:p>
            <a:pPr lvl="2" algn="just">
              <a:buNone/>
            </a:pPr>
            <a:r>
              <a:rPr lang="tr-TR" sz="1600" dirty="0" smtClean="0"/>
              <a:t>	&lt;NewAttr</a:t>
            </a:r>
            <a:r>
              <a:rPr lang="tr-TR" sz="1600" dirty="0" smtClean="0"/>
              <a:t>&gt;</a:t>
            </a:r>
            <a:endParaRPr lang="tr-TR" sz="1600" dirty="0" smtClean="0"/>
          </a:p>
          <a:p>
            <a:pPr lvl="2" algn="just">
              <a:buNone/>
            </a:pPr>
            <a:r>
              <a:rPr lang="tr-TR" sz="1600" dirty="0" smtClean="0"/>
              <a:t>&lt;Attribute&gt;</a:t>
            </a:r>
            <a:endParaRPr lang="tr-TR" sz="1600" dirty="0" smtClean="0"/>
          </a:p>
          <a:p>
            <a:pPr marL="742950" lvl="2" indent="-342900" algn="just"/>
            <a:r>
              <a:rPr lang="tr-TR" sz="2000" dirty="0" smtClean="0"/>
              <a:t>According to indexing, if the client requests a data for X dimension, the new dimension data in which X1 and X2 information are, returned quickly</a:t>
            </a:r>
            <a:endParaRPr lang="tr-TR" sz="2400" dirty="0" smtClean="0"/>
          </a:p>
          <a:p>
            <a:pPr algn="just"/>
            <a:r>
              <a:rPr lang="tr-TR" sz="2400" dirty="0" smtClean="0"/>
              <a:t>Encrypted </a:t>
            </a:r>
            <a:r>
              <a:rPr lang="tr-TR" sz="2400" dirty="0" smtClean="0"/>
              <a:t>encryption parameters, K</a:t>
            </a:r>
            <a:endParaRPr lang="tr-TR" sz="2400" dirty="0" smtClean="0"/>
          </a:p>
          <a:p>
            <a:pPr algn="just"/>
            <a:endParaRPr lang="tr-TR" sz="2400" dirty="0" smtClean="0"/>
          </a:p>
          <a:p>
            <a:pPr algn="just"/>
            <a:endParaRPr lang="tr-TR" sz="2400" dirty="0" smtClean="0"/>
          </a:p>
          <a:p>
            <a:pPr algn="just"/>
            <a:endParaRPr lang="tr-TR" sz="2000" dirty="0" smtClean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FBD7EB07-6B8C-4757-8216-32E416C89C17}" type="datetime1">
              <a:rPr lang="tr-TR" smtClean="0"/>
              <a:pPr/>
              <a:t>17.09.2007</a:t>
            </a:fld>
            <a:endParaRPr lang="en-US" dirty="0" smtClean="0"/>
          </a:p>
        </p:txBody>
      </p:sp>
      <p:sp>
        <p:nvSpPr>
          <p:cNvPr id="819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3D6B462-C710-4E41-9F03-007938A2E268}" type="slidenum">
              <a:rPr lang="en-US" smtClean="0"/>
              <a:pPr/>
              <a:t>32</a:t>
            </a:fld>
            <a:endParaRPr lang="en-US" dirty="0" smtClean="0"/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0"/>
            <a:ext cx="7667625" cy="1066800"/>
          </a:xfrm>
        </p:spPr>
        <p:txBody>
          <a:bodyPr/>
          <a:lstStyle/>
          <a:p>
            <a:r>
              <a:rPr lang="tr-T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DS on Server</a:t>
            </a:r>
            <a:endParaRPr lang="en-US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00166" y="1285860"/>
            <a:ext cx="7391400" cy="4941888"/>
          </a:xfrm>
        </p:spPr>
        <p:txBody>
          <a:bodyPr/>
          <a:lstStyle/>
          <a:p>
            <a:pPr algn="just"/>
            <a:endParaRPr lang="tr-TR" sz="2400" dirty="0" smtClean="0"/>
          </a:p>
          <a:p>
            <a:pPr algn="just"/>
            <a:r>
              <a:rPr lang="tr-TR" sz="2400" dirty="0" smtClean="0"/>
              <a:t>The data is to be stored with the index of client name and attribute names in XML, such as </a:t>
            </a:r>
          </a:p>
          <a:p>
            <a:pPr lvl="1" algn="just">
              <a:buNone/>
            </a:pPr>
            <a:r>
              <a:rPr lang="tr-TR" sz="2000" dirty="0" smtClean="0"/>
              <a:t>&lt;Data&gt;</a:t>
            </a:r>
          </a:p>
          <a:p>
            <a:pPr lvl="1" algn="just">
              <a:buNone/>
            </a:pPr>
            <a:r>
              <a:rPr lang="tr-TR" sz="2000" dirty="0" smtClean="0"/>
              <a:t>	&lt; </a:t>
            </a:r>
            <a:r>
              <a:rPr lang="tr-TR" sz="2000" dirty="0" smtClean="0"/>
              <a:t>ClientName&gt;</a:t>
            </a:r>
            <a:r>
              <a:rPr lang="tr-TR" sz="2000" dirty="0" smtClean="0"/>
              <a:t>1&lt;/ </a:t>
            </a:r>
            <a:r>
              <a:rPr lang="tr-TR" sz="2000" dirty="0" smtClean="0"/>
              <a:t>ClientName&gt;</a:t>
            </a:r>
          </a:p>
          <a:p>
            <a:pPr lvl="1" algn="just">
              <a:buNone/>
            </a:pPr>
            <a:r>
              <a:rPr lang="tr-TR" sz="2000" dirty="0" smtClean="0"/>
              <a:t>	</a:t>
            </a:r>
            <a:r>
              <a:rPr lang="tr-TR" sz="2000" dirty="0" smtClean="0"/>
              <a:t>&lt;Attribute&gt;</a:t>
            </a:r>
          </a:p>
          <a:p>
            <a:pPr lvl="1" algn="just">
              <a:buNone/>
            </a:pPr>
            <a:r>
              <a:rPr lang="tr-TR" sz="2000" dirty="0" smtClean="0"/>
              <a:t>			&lt;Name&gt;X1&lt;/Name&gt;</a:t>
            </a:r>
          </a:p>
          <a:p>
            <a:pPr lvl="1" algn="just">
              <a:buNone/>
            </a:pPr>
            <a:r>
              <a:rPr lang="tr-TR" sz="2000" dirty="0" smtClean="0"/>
              <a:t>	</a:t>
            </a:r>
            <a:r>
              <a:rPr lang="tr-TR" sz="2000" dirty="0" smtClean="0"/>
              <a:t>		&lt;Value&gt;...&lt;/Value&gt;</a:t>
            </a:r>
          </a:p>
          <a:p>
            <a:pPr lvl="1" algn="just">
              <a:buNone/>
            </a:pPr>
            <a:r>
              <a:rPr lang="tr-TR" sz="2000" dirty="0" smtClean="0"/>
              <a:t>	&lt;</a:t>
            </a:r>
            <a:r>
              <a:rPr lang="tr-TR" sz="2000" dirty="0" smtClean="0"/>
              <a:t>Attribute</a:t>
            </a:r>
            <a:r>
              <a:rPr lang="tr-TR" sz="2000" dirty="0" smtClean="0"/>
              <a:t>&gt;</a:t>
            </a:r>
          </a:p>
          <a:p>
            <a:pPr lvl="1" algn="just">
              <a:buNone/>
            </a:pPr>
            <a:r>
              <a:rPr lang="tr-TR" sz="2000" dirty="0" smtClean="0"/>
              <a:t>&lt;Data&gt;</a:t>
            </a:r>
          </a:p>
          <a:p>
            <a:pPr lvl="1" algn="just">
              <a:buNone/>
            </a:pPr>
            <a:endParaRPr lang="tr-TR" sz="2000" dirty="0" smtClean="0"/>
          </a:p>
          <a:p>
            <a:pPr lvl="1" algn="just">
              <a:buNone/>
            </a:pPr>
            <a:r>
              <a:rPr lang="tr-TR" sz="2000" dirty="0" smtClean="0"/>
              <a:t>	</a:t>
            </a:r>
            <a:endParaRPr lang="tr-TR" sz="2000" dirty="0" smtClean="0"/>
          </a:p>
          <a:p>
            <a:pPr lvl="1" algn="just">
              <a:buNone/>
            </a:pPr>
            <a:endParaRPr lang="tr-TR" sz="2000" dirty="0" smtClean="0"/>
          </a:p>
          <a:p>
            <a:pPr algn="just">
              <a:buNone/>
            </a:pPr>
            <a:endParaRPr lang="tr-TR" sz="2400" dirty="0" smtClean="0"/>
          </a:p>
          <a:p>
            <a:pPr algn="just"/>
            <a:endParaRPr lang="tr-TR" sz="2400" dirty="0" smtClean="0"/>
          </a:p>
          <a:p>
            <a:pPr algn="just"/>
            <a:endParaRPr lang="tr-TR" sz="2000" dirty="0" smtClean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FBD7EB07-6B8C-4757-8216-32E416C89C17}" type="datetime1">
              <a:rPr lang="tr-TR" smtClean="0"/>
              <a:pPr/>
              <a:t>17.09.2007</a:t>
            </a:fld>
            <a:endParaRPr lang="en-US" dirty="0" smtClean="0"/>
          </a:p>
        </p:txBody>
      </p:sp>
      <p:sp>
        <p:nvSpPr>
          <p:cNvPr id="819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3D6B462-C710-4E41-9F03-007938A2E268}" type="slidenum">
              <a:rPr lang="en-US" smtClean="0"/>
              <a:pPr/>
              <a:t>33</a:t>
            </a:fld>
            <a:endParaRPr lang="en-US" dirty="0" smtClean="0"/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0"/>
            <a:ext cx="7667625" cy="1066800"/>
          </a:xfrm>
        </p:spPr>
        <p:txBody>
          <a:bodyPr/>
          <a:lstStyle/>
          <a:p>
            <a:r>
              <a:rPr lang="tr-T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Performance Evaluation</a:t>
            </a:r>
            <a:endParaRPr lang="en-US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00166" y="1285860"/>
            <a:ext cx="7391400" cy="4941888"/>
          </a:xfrm>
        </p:spPr>
        <p:txBody>
          <a:bodyPr/>
          <a:lstStyle/>
          <a:p>
            <a:pPr algn="just"/>
            <a:endParaRPr lang="tr-TR" sz="2400" dirty="0" smtClean="0"/>
          </a:p>
          <a:p>
            <a:pPr algn="just"/>
            <a:r>
              <a:rPr lang="tr-TR" sz="2400" dirty="0" smtClean="0"/>
              <a:t>To hide the dimensionality and statistical data, attribute partitioning is done which makes the server returns more results that is queried at the client side </a:t>
            </a:r>
          </a:p>
          <a:p>
            <a:pPr algn="just"/>
            <a:endParaRPr lang="tr-TR" sz="2400" dirty="0" smtClean="0"/>
          </a:p>
          <a:p>
            <a:pPr algn="just"/>
            <a:r>
              <a:rPr lang="tr-TR" sz="2400" dirty="0" smtClean="0"/>
              <a:t>As a result of attribute partitioning, less data compared in each query because of partitioned data space, like DC method of Skyline</a:t>
            </a:r>
          </a:p>
          <a:p>
            <a:pPr algn="just"/>
            <a:endParaRPr lang="tr-TR" sz="2400" dirty="0" smtClean="0"/>
          </a:p>
          <a:p>
            <a:pPr algn="just"/>
            <a:r>
              <a:rPr lang="tr-TR" sz="2400" dirty="0" smtClean="0"/>
              <a:t>More network traffic </a:t>
            </a:r>
            <a:endParaRPr lang="tr-TR" sz="2000" dirty="0" smtClean="0"/>
          </a:p>
          <a:p>
            <a:pPr algn="just"/>
            <a:endParaRPr lang="tr-TR" sz="2400" dirty="0" smtClean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CA7E1316-8DC7-4162-80A4-635651D86332}" type="datetime1">
              <a:rPr lang="tr-TR" smtClean="0"/>
              <a:pPr/>
              <a:t>17.09.2007</a:t>
            </a:fld>
            <a:endParaRPr lang="en-US" dirty="0" smtClean="0"/>
          </a:p>
        </p:txBody>
      </p:sp>
      <p:sp>
        <p:nvSpPr>
          <p:cNvPr id="1229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8352E26-DD8F-4118-A46B-E5E2D665239B}" type="slidenum">
              <a:rPr lang="en-US" smtClean="0"/>
              <a:pPr/>
              <a:t>34</a:t>
            </a:fld>
            <a:endParaRPr lang="en-US" dirty="0" smtClean="0"/>
          </a:p>
        </p:txBody>
      </p:sp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Conclusion</a:t>
            </a:r>
          </a:p>
        </p:txBody>
      </p:sp>
      <p:sp>
        <p:nvSpPr>
          <p:cNvPr id="1229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 sz="2400" dirty="0" smtClean="0"/>
          </a:p>
          <a:p>
            <a:endParaRPr lang="tr-TR" sz="2400" dirty="0" smtClean="0"/>
          </a:p>
          <a:p>
            <a:r>
              <a:rPr lang="tr-TR" sz="2400" dirty="0" smtClean="0"/>
              <a:t>We studied on security and outsourcing for skyline</a:t>
            </a:r>
          </a:p>
          <a:p>
            <a:endParaRPr lang="tr-TR" sz="2400" dirty="0" smtClean="0"/>
          </a:p>
          <a:p>
            <a:r>
              <a:rPr lang="tr-TR" sz="2400" dirty="0" smtClean="0"/>
              <a:t>Encryption is studied in detail with skyline</a:t>
            </a:r>
          </a:p>
          <a:p>
            <a:endParaRPr lang="tr-TR" sz="2400" dirty="0" smtClean="0"/>
          </a:p>
          <a:p>
            <a:r>
              <a:rPr lang="tr-TR" sz="2400" dirty="0" smtClean="0"/>
              <a:t>Order Preserving Encryption can be used to make outsourced skyline secure</a:t>
            </a:r>
          </a:p>
          <a:p>
            <a:pPr lvl="1"/>
            <a:r>
              <a:rPr lang="tr-TR" sz="2000" dirty="0" smtClean="0"/>
              <a:t>Bank data (Risk vs Scale of firm)</a:t>
            </a:r>
          </a:p>
          <a:p>
            <a:pPr lvl="1"/>
            <a:r>
              <a:rPr lang="tr-TR" sz="2000" dirty="0" smtClean="0"/>
              <a:t>Military data (Distance vs Bomb-Target Meeting Perc.)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CA7E1316-8DC7-4162-80A4-635651D86332}" type="datetime1">
              <a:rPr lang="tr-TR" smtClean="0"/>
              <a:pPr/>
              <a:t>17.09.2007</a:t>
            </a:fld>
            <a:endParaRPr lang="en-US" dirty="0" smtClean="0"/>
          </a:p>
        </p:txBody>
      </p:sp>
      <p:sp>
        <p:nvSpPr>
          <p:cNvPr id="1229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8352E26-DD8F-4118-A46B-E5E2D665239B}" type="slidenum">
              <a:rPr lang="en-US" smtClean="0"/>
              <a:pPr/>
              <a:t>35</a:t>
            </a:fld>
            <a:endParaRPr lang="en-US" dirty="0" smtClean="0"/>
          </a:p>
        </p:txBody>
      </p:sp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Conclusion</a:t>
            </a:r>
          </a:p>
        </p:txBody>
      </p:sp>
      <p:sp>
        <p:nvSpPr>
          <p:cNvPr id="1229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 sz="2400" dirty="0" smtClean="0"/>
          </a:p>
          <a:p>
            <a:r>
              <a:rPr lang="tr-TR" sz="2400" dirty="0" smtClean="0"/>
              <a:t>Schema hiding can be done by seperation of dimensions into partitions</a:t>
            </a:r>
          </a:p>
          <a:p>
            <a:endParaRPr lang="tr-TR" sz="2400" dirty="0" smtClean="0"/>
          </a:p>
          <a:p>
            <a:r>
              <a:rPr lang="tr-TR" sz="2400" dirty="0" smtClean="0"/>
              <a:t>Data storage and querying on server side; encryption-decyrption, attribute partitioning, and schema storage on client side  </a:t>
            </a:r>
          </a:p>
          <a:p>
            <a:endParaRPr lang="tr-TR" sz="2400" dirty="0" smtClean="0"/>
          </a:p>
          <a:p>
            <a:r>
              <a:rPr lang="tr-TR" sz="2400" dirty="0" smtClean="0"/>
              <a:t>SFS Skyline Query is the method because of sorted data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CA7E1316-8DC7-4162-80A4-635651D86332}" type="datetime1">
              <a:rPr lang="tr-TR" smtClean="0"/>
              <a:pPr/>
              <a:t>17.09.2007</a:t>
            </a:fld>
            <a:endParaRPr lang="en-US" dirty="0" smtClean="0"/>
          </a:p>
        </p:txBody>
      </p:sp>
      <p:sp>
        <p:nvSpPr>
          <p:cNvPr id="1229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8352E26-DD8F-4118-A46B-E5E2D665239B}" type="slidenum">
              <a:rPr lang="en-US" smtClean="0"/>
              <a:pPr/>
              <a:t>36</a:t>
            </a:fld>
            <a:endParaRPr lang="en-US" dirty="0" smtClean="0"/>
          </a:p>
        </p:txBody>
      </p:sp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References</a:t>
            </a:r>
            <a:endParaRPr lang="en-US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229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dirty="0" smtClean="0"/>
              <a:t>Order Preserving Encryption for Numeric Data</a:t>
            </a:r>
            <a:r>
              <a:rPr lang="tr-TR" sz="2400" dirty="0" smtClean="0"/>
              <a:t>, SIGMOD 2004</a:t>
            </a:r>
          </a:p>
          <a:p>
            <a:endParaRPr lang="tr-TR" sz="2400" dirty="0" smtClean="0"/>
          </a:p>
          <a:p>
            <a:r>
              <a:rPr lang="en-US" sz="2400" dirty="0" smtClean="0"/>
              <a:t>SUBSKY: E</a:t>
            </a:r>
            <a:r>
              <a:rPr lang="tr-TR" sz="2400" dirty="0" smtClean="0"/>
              <a:t>ffi</a:t>
            </a:r>
            <a:r>
              <a:rPr lang="en-US" sz="2400" dirty="0" err="1" smtClean="0"/>
              <a:t>cient</a:t>
            </a:r>
            <a:r>
              <a:rPr lang="en-US" sz="2400" dirty="0" smtClean="0"/>
              <a:t> Computation of Skylines in Subspaces</a:t>
            </a:r>
            <a:r>
              <a:rPr lang="tr-TR" sz="2400" dirty="0" smtClean="0"/>
              <a:t>, ICDE 2006</a:t>
            </a:r>
          </a:p>
          <a:p>
            <a:endParaRPr lang="tr-TR" sz="2400" dirty="0" smtClean="0"/>
          </a:p>
          <a:p>
            <a:r>
              <a:rPr lang="en-US" sz="2400" dirty="0" smtClean="0"/>
              <a:t>An Optimal and Progressive Algorithm</a:t>
            </a:r>
            <a:r>
              <a:rPr lang="tr-TR" sz="2400" dirty="0" smtClean="0"/>
              <a:t> for Skyline Queries, SIGMOD 2003</a:t>
            </a:r>
            <a:r>
              <a:rPr lang="en-US" sz="2400" dirty="0" smtClean="0"/>
              <a:t> </a:t>
            </a:r>
            <a:endParaRPr lang="tr-TR" sz="2400" dirty="0" smtClean="0"/>
          </a:p>
          <a:p>
            <a:endParaRPr lang="tr-TR" sz="2400" dirty="0" smtClean="0"/>
          </a:p>
          <a:p>
            <a:r>
              <a:rPr lang="tr-TR" sz="2400" dirty="0" smtClean="0"/>
              <a:t>Constrained Subspace Skyline Computation, CIKM 2006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963FB730-93E8-45AB-A386-6D2FB4C7742E}" type="datetime1">
              <a:rPr lang="tr-TR" smtClean="0"/>
              <a:pPr/>
              <a:t>17.09.2007</a:t>
            </a:fld>
            <a:endParaRPr lang="en-US" dirty="0" smtClean="0"/>
          </a:p>
        </p:txBody>
      </p:sp>
      <p:sp>
        <p:nvSpPr>
          <p:cNvPr id="13315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720C852-C396-4290-8F30-76F887A5AF34}" type="slidenum">
              <a:rPr lang="en-US" smtClean="0"/>
              <a:pPr/>
              <a:t>37</a:t>
            </a:fld>
            <a:endParaRPr lang="en-US" dirty="0" smtClean="0"/>
          </a:p>
        </p:txBody>
      </p:sp>
      <p:sp>
        <p:nvSpPr>
          <p:cNvPr id="1331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62125" y="76200"/>
            <a:ext cx="7381875" cy="1066800"/>
          </a:xfrm>
        </p:spPr>
        <p:txBody>
          <a:bodyPr/>
          <a:lstStyle/>
          <a:p>
            <a:r>
              <a:rPr lang="tr-T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QUESTIONS??</a:t>
            </a:r>
            <a:endParaRPr lang="en-US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296975" name="Picture 15" descr="j0234687"/>
          <p:cNvPicPr>
            <a:picLocks noGrp="1" noChangeAspect="1" noChangeArrowheads="1" noCrop="1"/>
          </p:cNvPicPr>
          <p:nvPr>
            <p:ph/>
          </p:nvPr>
        </p:nvPicPr>
        <p:blipFill>
          <a:blip r:embed="rId3"/>
          <a:srcRect/>
          <a:stretch>
            <a:fillRect/>
          </a:stretch>
        </p:blipFill>
        <p:spPr>
          <a:xfrm>
            <a:off x="3851275" y="2781300"/>
            <a:ext cx="2376488" cy="1700213"/>
          </a:xfr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9697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Date Placeholder 5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D0064EEB-EE3C-4829-99D8-394C0372FFC9}" type="datetime1">
              <a:rPr lang="tr-TR" smtClean="0"/>
              <a:pPr/>
              <a:t>17.09.2007</a:t>
            </a:fld>
            <a:endParaRPr lang="en-US" dirty="0" smtClean="0"/>
          </a:p>
        </p:txBody>
      </p:sp>
      <p:sp>
        <p:nvSpPr>
          <p:cNvPr id="5123" name="Slide Number Placeholder 7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E9F94F3-8F57-4A56-A604-903FA8F9FE13}" type="slidenum">
              <a:rPr lang="en-US" smtClean="0"/>
              <a:pPr/>
              <a:t>4</a:t>
            </a:fld>
            <a:endParaRPr lang="en-US" dirty="0" smtClean="0"/>
          </a:p>
        </p:txBody>
      </p:sp>
      <p:sp>
        <p:nvSpPr>
          <p:cNvPr id="290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Introduction</a:t>
            </a:r>
          </a:p>
        </p:txBody>
      </p:sp>
      <p:sp>
        <p:nvSpPr>
          <p:cNvPr id="290819" name="Rectangle 3"/>
          <p:cNvSpPr>
            <a:spLocks noGrp="1" noChangeArrowheads="1"/>
          </p:cNvSpPr>
          <p:nvPr>
            <p:ph type="body" sz="half" idx="3"/>
          </p:nvPr>
        </p:nvSpPr>
        <p:spPr>
          <a:xfrm>
            <a:off x="1500166" y="3643314"/>
            <a:ext cx="7643833" cy="2214561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endParaRPr lang="en-US" sz="1800" dirty="0" smtClean="0"/>
          </a:p>
          <a:p>
            <a:pPr algn="just">
              <a:defRPr/>
            </a:pPr>
            <a:r>
              <a:rPr lang="tr-TR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Question</a:t>
            </a:r>
            <a:r>
              <a:rPr lang="en-US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:</a:t>
            </a:r>
            <a:r>
              <a:rPr lang="en-US" sz="2400" b="1" dirty="0" smtClean="0"/>
              <a:t> </a:t>
            </a:r>
            <a:r>
              <a:rPr lang="en-US" sz="2800" dirty="0" smtClean="0"/>
              <a:t>  </a:t>
            </a:r>
            <a:r>
              <a:rPr lang="en-US" sz="2400" dirty="0" smtClean="0"/>
              <a:t>                                            </a:t>
            </a:r>
            <a:endParaRPr lang="tr-TR" sz="2400" dirty="0" smtClean="0"/>
          </a:p>
          <a:p>
            <a:pPr lvl="1" algn="just">
              <a:defRPr/>
            </a:pPr>
            <a:r>
              <a:rPr lang="tr-TR" sz="2000" dirty="0" smtClean="0"/>
              <a:t>Is security and outsourcing possible for Skyline? How??</a:t>
            </a:r>
          </a:p>
          <a:p>
            <a:pPr lvl="1" algn="just">
              <a:defRPr/>
            </a:pPr>
            <a:r>
              <a:rPr lang="tr-TR" sz="2000" dirty="0" smtClean="0"/>
              <a:t>Client-Server Architecture?</a:t>
            </a:r>
          </a:p>
          <a:p>
            <a:pPr lvl="1" algn="just">
              <a:defRPr/>
            </a:pPr>
            <a:r>
              <a:rPr lang="tr-TR" sz="2000" dirty="0" smtClean="0"/>
              <a:t>Enryption? Privacy Preserving??</a:t>
            </a:r>
            <a:endParaRPr lang="en-US" sz="2000" dirty="0" smtClean="0"/>
          </a:p>
        </p:txBody>
      </p:sp>
      <p:sp>
        <p:nvSpPr>
          <p:cNvPr id="290828" name="Rectangle 12"/>
          <p:cNvSpPr>
            <a:spLocks noChangeArrowheads="1"/>
          </p:cNvSpPr>
          <p:nvPr/>
        </p:nvSpPr>
        <p:spPr bwMode="white">
          <a:xfrm>
            <a:off x="1476375" y="1700218"/>
            <a:ext cx="7524750" cy="244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3C605F"/>
              </a:buClr>
              <a:buSzPct val="75000"/>
              <a:buFont typeface="Wingdings" pitchFamily="2" charset="2"/>
              <a:buChar char="n"/>
              <a:defRPr/>
            </a:pPr>
            <a:r>
              <a:rPr kumimoji="1" lang="en-US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Fact:</a:t>
            </a:r>
            <a:endParaRPr kumimoji="1" lang="tr-TR" b="1" dirty="0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  <a:p>
            <a:pPr marL="800100" lvl="1" indent="-342900">
              <a:spcBef>
                <a:spcPct val="20000"/>
              </a:spcBef>
              <a:buClr>
                <a:srgbClr val="3C605F"/>
              </a:buClr>
              <a:buSzPct val="75000"/>
              <a:buFont typeface="Wingdings" pitchFamily="2" charset="2"/>
              <a:buChar char="n"/>
              <a:defRPr/>
            </a:pPr>
            <a:r>
              <a:rPr kumimoji="1" lang="tr-TR" sz="2000" dirty="0">
                <a:latin typeface="+mn-lt"/>
              </a:rPr>
              <a:t>T</a:t>
            </a:r>
            <a:r>
              <a:rPr lang="en-US" sz="2000" dirty="0">
                <a:latin typeface="+mn-lt"/>
              </a:rPr>
              <a:t>o concentrate on your own business and 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outsource</a:t>
            </a:r>
            <a:r>
              <a:rPr lang="en-US" sz="2000" dirty="0">
                <a:latin typeface="+mn-lt"/>
              </a:rPr>
              <a:t> the rest</a:t>
            </a:r>
            <a:endParaRPr lang="tr-TR" sz="2000" dirty="0">
              <a:latin typeface="+mn-lt"/>
            </a:endParaRPr>
          </a:p>
          <a:p>
            <a:pPr marL="800100" lvl="1" indent="-342900">
              <a:spcBef>
                <a:spcPct val="20000"/>
              </a:spcBef>
              <a:buClr>
                <a:srgbClr val="3C605F"/>
              </a:buClr>
              <a:buSzPct val="75000"/>
              <a:buFont typeface="Wingdings" pitchFamily="2" charset="2"/>
              <a:buChar char="n"/>
              <a:defRPr/>
            </a:pPr>
            <a:r>
              <a:rPr kumimoji="1" lang="tr-T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Security</a:t>
            </a:r>
            <a:endParaRPr kumimoji="1" lang="tr-T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marL="800100" lvl="1" indent="-342900">
              <a:spcBef>
                <a:spcPct val="20000"/>
              </a:spcBef>
              <a:buClr>
                <a:srgbClr val="3C605F"/>
              </a:buClr>
              <a:buSzPct val="75000"/>
              <a:buFont typeface="Wingdings" pitchFamily="2" charset="2"/>
              <a:buChar char="n"/>
              <a:defRPr/>
            </a:pPr>
            <a:r>
              <a:rPr kumimoji="1"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Skyline</a:t>
            </a:r>
            <a:r>
              <a:rPr kumimoji="1" lang="tr-TR" sz="2000" dirty="0">
                <a:latin typeface="+mn-lt"/>
              </a:rPr>
              <a:t> Query </a:t>
            </a:r>
            <a:endParaRPr kumimoji="1" lang="en-US" sz="2000" dirty="0">
              <a:latin typeface="+mn-lt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4" decel="100000"/>
                                        <p:tgtEl>
                                          <p:spTgt spid="2908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4" decel="100000"/>
                                        <p:tgtEl>
                                          <p:spTgt spid="29081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6" accel="100000" fill="hold">
                                          <p:stCondLst>
                                            <p:cond delay="384"/>
                                          </p:stCondLst>
                                        </p:cTn>
                                        <p:tgtEl>
                                          <p:spTgt spid="29081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4" fill="hold"/>
                                        <p:tgtEl>
                                          <p:spTgt spid="290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6" accel="100000" fill="hold">
                                          <p:stCondLst>
                                            <p:cond delay="384"/>
                                          </p:stCondLst>
                                        </p:cTn>
                                        <p:tgtEl>
                                          <p:spTgt spid="290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4" fill="hold"/>
                                        <p:tgtEl>
                                          <p:spTgt spid="290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6" accel="100000" fill="hold">
                                          <p:stCondLst>
                                            <p:cond delay="384"/>
                                          </p:stCondLst>
                                        </p:cTn>
                                        <p:tgtEl>
                                          <p:spTgt spid="290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08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08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0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0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0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0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0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0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0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0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0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0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0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0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0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0818" grpId="0"/>
      <p:bldP spid="290819" grpId="0" uiExpand="1" build="p"/>
      <p:bldP spid="2908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D09BD7F1-7339-42DC-9A1A-A2EC6FEC2011}" type="datetime1">
              <a:rPr lang="tr-TR" smtClean="0"/>
              <a:pPr/>
              <a:t>17.09.2007</a:t>
            </a:fld>
            <a:endParaRPr lang="en-US" dirty="0" smtClean="0"/>
          </a:p>
        </p:txBody>
      </p:sp>
      <p:sp>
        <p:nvSpPr>
          <p:cNvPr id="614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009F4B0-F412-46E3-B7A5-7D1528B3FF80}" type="slidenum">
              <a:rPr lang="en-US" smtClean="0"/>
              <a:pPr/>
              <a:t>5</a:t>
            </a:fld>
            <a:endParaRPr lang="en-US" dirty="0" smtClean="0"/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0"/>
            <a:ext cx="7667625" cy="1066800"/>
          </a:xfrm>
        </p:spPr>
        <p:txBody>
          <a:bodyPr/>
          <a:lstStyle/>
          <a:p>
            <a:r>
              <a:rPr lang="tr-T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Objective</a:t>
            </a:r>
          </a:p>
        </p:txBody>
      </p:sp>
      <p:sp>
        <p:nvSpPr>
          <p:cNvPr id="61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0430" y="1295400"/>
            <a:ext cx="5414970" cy="4941888"/>
          </a:xfrm>
        </p:spPr>
        <p:txBody>
          <a:bodyPr/>
          <a:lstStyle/>
          <a:p>
            <a:pPr algn="just"/>
            <a:endParaRPr lang="tr-TR" sz="2400" dirty="0" smtClean="0"/>
          </a:p>
          <a:p>
            <a:pPr algn="just"/>
            <a:r>
              <a:rPr lang="tr-TR" sz="2800" dirty="0" smtClean="0"/>
              <a:t>Secure Skyline Querying on outsourced data</a:t>
            </a:r>
          </a:p>
          <a:p>
            <a:pPr lvl="1" algn="just"/>
            <a:endParaRPr lang="tr-TR" sz="2400" dirty="0" smtClean="0"/>
          </a:p>
          <a:p>
            <a:pPr lvl="1" algn="just"/>
            <a:r>
              <a:rPr lang="tr-TR" sz="2400" dirty="0" smtClean="0"/>
              <a:t>Data stored and queried on server</a:t>
            </a:r>
          </a:p>
          <a:p>
            <a:pPr lvl="1" algn="just"/>
            <a:endParaRPr lang="tr-TR" sz="2400" dirty="0" smtClean="0"/>
          </a:p>
          <a:p>
            <a:pPr lvl="1" algn="just"/>
            <a:r>
              <a:rPr lang="tr-TR" sz="2400" dirty="0" smtClean="0"/>
              <a:t>Query demanded by the client</a:t>
            </a:r>
          </a:p>
          <a:p>
            <a:pPr lvl="1" algn="just"/>
            <a:endParaRPr lang="tr-TR" sz="2400" dirty="0" smtClean="0"/>
          </a:p>
          <a:p>
            <a:pPr lvl="1" algn="just"/>
            <a:r>
              <a:rPr lang="tr-TR" sz="2400" dirty="0" smtClean="0"/>
              <a:t>Security is preserved on server</a:t>
            </a:r>
          </a:p>
          <a:p>
            <a:pPr algn="just"/>
            <a:endParaRPr lang="tr-TR" sz="2800" dirty="0" smtClean="0"/>
          </a:p>
        </p:txBody>
      </p:sp>
      <p:pic>
        <p:nvPicPr>
          <p:cNvPr id="6" name="Picture 11" descr="j029384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571604" y="2714620"/>
            <a:ext cx="1738313" cy="18272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1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1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7EAE48F4-0D6F-465D-9CD1-07695D151082}" type="datetime1">
              <a:rPr lang="tr-TR" smtClean="0"/>
              <a:pPr/>
              <a:t>17.09.2007</a:t>
            </a:fld>
            <a:endParaRPr lang="en-US" dirty="0" smtClean="0"/>
          </a:p>
        </p:txBody>
      </p:sp>
      <p:sp>
        <p:nvSpPr>
          <p:cNvPr id="717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7D21C11-F96C-4F59-BE31-6E056EE0B673}" type="slidenum">
              <a:rPr lang="en-US" smtClean="0"/>
              <a:pPr/>
              <a:t>6</a:t>
            </a:fld>
            <a:endParaRPr lang="en-US" dirty="0" smtClean="0"/>
          </a:p>
        </p:txBody>
      </p:sp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0"/>
            <a:ext cx="7667625" cy="1066800"/>
          </a:xfrm>
        </p:spPr>
        <p:txBody>
          <a:bodyPr/>
          <a:lstStyle/>
          <a:p>
            <a:r>
              <a:rPr lang="tr-T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Skyline</a:t>
            </a:r>
            <a:endParaRPr lang="en-US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0" y="1295400"/>
            <a:ext cx="7391400" cy="4941888"/>
          </a:xfrm>
        </p:spPr>
        <p:txBody>
          <a:bodyPr/>
          <a:lstStyle/>
          <a:p>
            <a:pPr algn="just">
              <a:buNone/>
              <a:defRPr/>
            </a:pPr>
            <a:endParaRPr lang="tr-TR" sz="2400" dirty="0" smtClean="0"/>
          </a:p>
          <a:p>
            <a:pPr algn="just"/>
            <a:endParaRPr lang="tr-TR" sz="2400" dirty="0" smtClean="0"/>
          </a:p>
          <a:p>
            <a:pPr algn="just"/>
            <a:r>
              <a:rPr lang="tr-TR" sz="2400" dirty="0" smtClean="0"/>
              <a:t>Skyline computation has recently </a:t>
            </a:r>
            <a:r>
              <a:rPr lang="en-US" sz="2400" dirty="0" smtClean="0"/>
              <a:t>received considerable attention in the database community</a:t>
            </a:r>
            <a:endParaRPr lang="tr-TR" sz="2400" dirty="0" smtClean="0"/>
          </a:p>
          <a:p>
            <a:pPr algn="just"/>
            <a:endParaRPr lang="tr-TR" sz="2400" dirty="0" smtClean="0"/>
          </a:p>
          <a:p>
            <a:pPr algn="just"/>
            <a:r>
              <a:rPr lang="tr-TR" sz="2400" dirty="0" smtClean="0"/>
              <a:t>S</a:t>
            </a:r>
            <a:r>
              <a:rPr lang="en-US" sz="2400" dirty="0" smtClean="0"/>
              <a:t>kyline results</a:t>
            </a:r>
            <a:r>
              <a:rPr lang="tr-TR" sz="2400" dirty="0" smtClean="0"/>
              <a:t> are important</a:t>
            </a:r>
            <a:r>
              <a:rPr lang="en-US" sz="2400" dirty="0" smtClean="0"/>
              <a:t> in many applications</a:t>
            </a:r>
            <a:endParaRPr lang="tr-TR" sz="2400" dirty="0" smtClean="0"/>
          </a:p>
          <a:p>
            <a:pPr lvl="1" algn="just">
              <a:defRPr/>
            </a:pPr>
            <a:r>
              <a:rPr lang="en-US" sz="2000" dirty="0" smtClean="0"/>
              <a:t>multi</a:t>
            </a:r>
            <a:r>
              <a:rPr lang="tr-TR" sz="2000" dirty="0" smtClean="0"/>
              <a:t>-</a:t>
            </a:r>
            <a:r>
              <a:rPr lang="en-US" sz="2000" dirty="0" smtClean="0"/>
              <a:t>criteria</a:t>
            </a:r>
            <a:r>
              <a:rPr lang="tr-TR" sz="2000" dirty="0" smtClean="0"/>
              <a:t> </a:t>
            </a:r>
            <a:r>
              <a:rPr lang="en-US" sz="2000" dirty="0" smtClean="0"/>
              <a:t>decision making</a:t>
            </a:r>
            <a:endParaRPr lang="tr-TR" sz="2000" dirty="0" smtClean="0"/>
          </a:p>
          <a:p>
            <a:pPr lvl="1" algn="just">
              <a:defRPr/>
            </a:pPr>
            <a:r>
              <a:rPr lang="en-US" sz="2000" dirty="0" smtClean="0"/>
              <a:t>data mining and visualization</a:t>
            </a:r>
            <a:endParaRPr lang="tr-TR" sz="2000" dirty="0" smtClean="0"/>
          </a:p>
          <a:p>
            <a:pPr lvl="1" algn="just">
              <a:defRPr/>
            </a:pPr>
            <a:r>
              <a:rPr lang="en-US" sz="2000" dirty="0" smtClean="0"/>
              <a:t>user-preference queries</a:t>
            </a:r>
            <a:endParaRPr lang="en-US" sz="20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FBD7EB07-6B8C-4757-8216-32E416C89C17}" type="datetime1">
              <a:rPr lang="tr-TR" smtClean="0"/>
              <a:pPr/>
              <a:t>17.09.2007</a:t>
            </a:fld>
            <a:endParaRPr lang="en-US" dirty="0" smtClean="0"/>
          </a:p>
        </p:txBody>
      </p:sp>
      <p:sp>
        <p:nvSpPr>
          <p:cNvPr id="819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3D6B462-C710-4E41-9F03-007938A2E268}" type="slidenum">
              <a:rPr lang="en-US" smtClean="0"/>
              <a:pPr/>
              <a:t>7</a:t>
            </a:fld>
            <a:endParaRPr lang="en-US" dirty="0" smtClean="0"/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0"/>
            <a:ext cx="7667625" cy="1066800"/>
          </a:xfrm>
        </p:spPr>
        <p:txBody>
          <a:bodyPr/>
          <a:lstStyle/>
          <a:p>
            <a:r>
              <a:rPr lang="tr-T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Skyline</a:t>
            </a:r>
            <a:endParaRPr lang="en-US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0" y="1295400"/>
            <a:ext cx="7391400" cy="4941888"/>
          </a:xfrm>
        </p:spPr>
        <p:txBody>
          <a:bodyPr/>
          <a:lstStyle/>
          <a:p>
            <a:pPr algn="just">
              <a:buNone/>
              <a:defRPr/>
            </a:pPr>
            <a:endParaRPr lang="tr-TR" sz="2400" dirty="0" smtClean="0"/>
          </a:p>
          <a:p>
            <a:pPr algn="just">
              <a:defRPr/>
            </a:pPr>
            <a:r>
              <a:rPr lang="tr-TR" sz="2400" dirty="0" smtClean="0"/>
              <a:t>A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skyline</a:t>
            </a:r>
            <a:r>
              <a:rPr lang="en-US" sz="2400" dirty="0" smtClean="0"/>
              <a:t> query over d dimensions selects the points that are not dominated by any other</a:t>
            </a:r>
            <a:r>
              <a:rPr lang="tr-TR" sz="2400" dirty="0" smtClean="0"/>
              <a:t> </a:t>
            </a:r>
            <a:r>
              <a:rPr lang="en-US" sz="2400" dirty="0" smtClean="0"/>
              <a:t>points restricted to those dimensions</a:t>
            </a:r>
            <a:endParaRPr lang="tr-TR" sz="2400" dirty="0" smtClean="0"/>
          </a:p>
          <a:p>
            <a:pPr lvl="1" algn="just">
              <a:defRPr/>
            </a:pPr>
            <a:endParaRPr lang="tr-TR" sz="1600" dirty="0" smtClean="0"/>
          </a:p>
          <a:p>
            <a:pPr lvl="1" algn="just">
              <a:defRPr/>
            </a:pPr>
            <a:r>
              <a:rPr lang="en-US" sz="2000" dirty="0" smtClean="0"/>
              <a:t>An object dominates another one if it is as good or better in all</a:t>
            </a:r>
            <a:r>
              <a:rPr lang="tr-TR" sz="2000" dirty="0" smtClean="0"/>
              <a:t> </a:t>
            </a:r>
            <a:r>
              <a:rPr lang="en-US" sz="2000" dirty="0" smtClean="0"/>
              <a:t>dimensions and better in at least one dimension</a:t>
            </a:r>
            <a:endParaRPr lang="tr-TR" sz="2000" dirty="0" smtClean="0"/>
          </a:p>
          <a:p>
            <a:pPr lvl="1" algn="just">
              <a:defRPr/>
            </a:pPr>
            <a:endParaRPr lang="tr-TR" sz="2000" dirty="0" smtClean="0"/>
          </a:p>
          <a:p>
            <a:pPr lvl="1" algn="just">
              <a:defRPr/>
            </a:pPr>
            <a:r>
              <a:rPr lang="tr-TR" sz="2000" dirty="0" smtClean="0"/>
              <a:t>D</a:t>
            </a:r>
            <a:r>
              <a:rPr lang="en-US" sz="2000" dirty="0" smtClean="0"/>
              <a:t>ominance among objects are determined by search criteria</a:t>
            </a:r>
            <a:endParaRPr lang="tr-TR" sz="2000" dirty="0" smtClean="0"/>
          </a:p>
          <a:p>
            <a:pPr lvl="1" algn="just">
              <a:defRPr/>
            </a:pPr>
            <a:endParaRPr lang="tr-TR" sz="2000" dirty="0" smtClean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591377DF-B570-4A62-A386-FDE56543F336}" type="datetime1">
              <a:rPr lang="tr-TR" smtClean="0"/>
              <a:pPr/>
              <a:t>17.09.2007</a:t>
            </a:fld>
            <a:endParaRPr lang="en-US" dirty="0" smtClean="0"/>
          </a:p>
        </p:txBody>
      </p:sp>
      <p:sp>
        <p:nvSpPr>
          <p:cNvPr id="921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037E80E-7823-4FFF-BF0D-58754695F7DF}" type="slidenum">
              <a:rPr lang="en-US" smtClean="0"/>
              <a:pPr/>
              <a:t>8</a:t>
            </a:fld>
            <a:endParaRPr lang="en-US" dirty="0" smtClean="0"/>
          </a:p>
        </p:txBody>
      </p:sp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0"/>
            <a:ext cx="7667625" cy="1066800"/>
          </a:xfrm>
        </p:spPr>
        <p:txBody>
          <a:bodyPr/>
          <a:lstStyle/>
          <a:p>
            <a:r>
              <a:rPr lang="tr-T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Skyline</a:t>
            </a:r>
            <a:endParaRPr lang="en-US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922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74" y="1325570"/>
            <a:ext cx="2571750" cy="517526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22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428736"/>
            <a:ext cx="3872231" cy="32147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CD55C7B9-A406-41A6-B572-6C888B311E85}" type="datetime1">
              <a:rPr lang="tr-TR" smtClean="0"/>
              <a:pPr/>
              <a:t>17.09.2007</a:t>
            </a:fld>
            <a:endParaRPr lang="en-US" dirty="0" smtClean="0"/>
          </a:p>
        </p:txBody>
      </p:sp>
      <p:sp>
        <p:nvSpPr>
          <p:cNvPr id="1024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1BB3578-61B9-4E9F-9DC9-A8AF90E98DF6}" type="slidenum">
              <a:rPr lang="en-US" smtClean="0"/>
              <a:pPr/>
              <a:t>9</a:t>
            </a:fld>
            <a:endParaRPr lang="en-US" dirty="0" smtClean="0"/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0"/>
            <a:ext cx="7667625" cy="1066800"/>
          </a:xfrm>
        </p:spPr>
        <p:txBody>
          <a:bodyPr/>
          <a:lstStyle/>
          <a:p>
            <a:r>
              <a:rPr lang="tr-T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Subspace Skyline</a:t>
            </a:r>
            <a:endParaRPr lang="en-US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024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3280629"/>
            <a:ext cx="3000396" cy="27201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4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3429000"/>
            <a:ext cx="3067050" cy="178593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Rectangle 3"/>
          <p:cNvSpPr txBox="1">
            <a:spLocks noChangeArrowheads="1"/>
          </p:cNvSpPr>
          <p:nvPr/>
        </p:nvSpPr>
        <p:spPr bwMode="white">
          <a:xfrm>
            <a:off x="1524000" y="1295400"/>
            <a:ext cx="7620000" cy="1347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C605F"/>
              </a:buClr>
              <a:buSzPct val="75000"/>
              <a:buFont typeface="Wingdings" pitchFamily="2" charset="2"/>
              <a:buChar char="n"/>
              <a:tabLst/>
              <a:defRPr/>
            </a:pPr>
            <a:endParaRPr lang="tr-TR" sz="2000" dirty="0" smtClean="0">
              <a:latin typeface="+mn-lt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C605F"/>
              </a:buClr>
              <a:buSzPct val="75000"/>
              <a:buFont typeface="Wingdings" pitchFamily="2" charset="2"/>
              <a:buChar char="n"/>
              <a:tabLst/>
              <a:defRPr/>
            </a:pPr>
            <a:r>
              <a:rPr lang="en-US" sz="2000" dirty="0" smtClean="0">
                <a:latin typeface="+mn-lt"/>
              </a:rPr>
              <a:t>To </a:t>
            </a:r>
            <a:r>
              <a:rPr lang="en-US" sz="2000" dirty="0">
                <a:latin typeface="+mn-lt"/>
              </a:rPr>
              <a:t>query on all dimensions can be seen as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full</a:t>
            </a:r>
            <a:r>
              <a:rPr lang="tr-T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space skyline</a:t>
            </a:r>
            <a:endParaRPr lang="tr-TR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C605F"/>
              </a:buClr>
              <a:buSzPct val="75000"/>
              <a:buFont typeface="Wingdings" pitchFamily="2" charset="2"/>
              <a:buChar char="n"/>
              <a:tabLst/>
              <a:defRPr/>
            </a:pPr>
            <a:endParaRPr lang="tr-TR" sz="2000" dirty="0" smtClean="0">
              <a:latin typeface="+mn-lt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C605F"/>
              </a:buClr>
              <a:buSzPct val="75000"/>
              <a:buFont typeface="Wingdings" pitchFamily="2" charset="2"/>
              <a:buChar char="n"/>
              <a:tabLst/>
              <a:defRPr/>
            </a:pPr>
            <a:r>
              <a:rPr lang="tr-TR" sz="2000" dirty="0" smtClean="0">
                <a:latin typeface="+mn-lt"/>
              </a:rPr>
              <a:t>C</a:t>
            </a:r>
            <a:r>
              <a:rPr lang="en-US" sz="2000" dirty="0" err="1" smtClean="0">
                <a:latin typeface="+mn-lt"/>
              </a:rPr>
              <a:t>onsidering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>
                <a:latin typeface="+mn-lt"/>
              </a:rPr>
              <a:t>only some dimensions on the data can be named</a:t>
            </a:r>
          </a:p>
          <a:p>
            <a:pPr algn="just"/>
            <a:r>
              <a:rPr lang="tr-TR" sz="2000" dirty="0" smtClean="0">
                <a:latin typeface="+mn-lt"/>
              </a:rPr>
              <a:t>	as 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subspace </a:t>
            </a:r>
            <a:r>
              <a:rPr lang="tr-T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skyline</a:t>
            </a:r>
            <a:endParaRPr kumimoji="1" lang="tr-TR" sz="2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Bits and bytes design template">
  <a:themeElements>
    <a:clrScheme name="1_Bits and bytes design template 1">
      <a:dk1>
        <a:srgbClr val="080808"/>
      </a:dk1>
      <a:lt1>
        <a:srgbClr val="7AA6B0"/>
      </a:lt1>
      <a:dk2>
        <a:srgbClr val="000000"/>
      </a:dk2>
      <a:lt2>
        <a:srgbClr val="080808"/>
      </a:lt2>
      <a:accent1>
        <a:srgbClr val="917AA4"/>
      </a:accent1>
      <a:accent2>
        <a:srgbClr val="76669A"/>
      </a:accent2>
      <a:accent3>
        <a:srgbClr val="BED0D4"/>
      </a:accent3>
      <a:accent4>
        <a:srgbClr val="060606"/>
      </a:accent4>
      <a:accent5>
        <a:srgbClr val="C7BECF"/>
      </a:accent5>
      <a:accent6>
        <a:srgbClr val="6A5C8B"/>
      </a:accent6>
      <a:hlink>
        <a:srgbClr val="377B89"/>
      </a:hlink>
      <a:folHlink>
        <a:srgbClr val="1A4E54"/>
      </a:folHlink>
    </a:clrScheme>
    <a:fontScheme name="1_Bits and bytes design 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r-TR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r-TR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Bits and bytes design template 1">
        <a:dk1>
          <a:srgbClr val="080808"/>
        </a:dk1>
        <a:lt1>
          <a:srgbClr val="7AA6B0"/>
        </a:lt1>
        <a:dk2>
          <a:srgbClr val="000000"/>
        </a:dk2>
        <a:lt2>
          <a:srgbClr val="080808"/>
        </a:lt2>
        <a:accent1>
          <a:srgbClr val="917AA4"/>
        </a:accent1>
        <a:accent2>
          <a:srgbClr val="76669A"/>
        </a:accent2>
        <a:accent3>
          <a:srgbClr val="BED0D4"/>
        </a:accent3>
        <a:accent4>
          <a:srgbClr val="060606"/>
        </a:accent4>
        <a:accent5>
          <a:srgbClr val="C7BECF"/>
        </a:accent5>
        <a:accent6>
          <a:srgbClr val="6A5C8B"/>
        </a:accent6>
        <a:hlink>
          <a:srgbClr val="377B89"/>
        </a:hlink>
        <a:folHlink>
          <a:srgbClr val="1A4E5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Bits and bytes design template</Template>
  <TotalTime>2691</TotalTime>
  <Words>1183</Words>
  <Application>Microsoft Office PowerPoint</Application>
  <PresentationFormat>On-screen Show (4:3)</PresentationFormat>
  <Paragraphs>346</Paragraphs>
  <Slides>37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1_Bits and bytes design template</vt:lpstr>
      <vt:lpstr>Secure Skyline Query</vt:lpstr>
      <vt:lpstr>Thesis Committee</vt:lpstr>
      <vt:lpstr>Contents</vt:lpstr>
      <vt:lpstr>Introduction</vt:lpstr>
      <vt:lpstr>Objective</vt:lpstr>
      <vt:lpstr>Skyline</vt:lpstr>
      <vt:lpstr>Skyline</vt:lpstr>
      <vt:lpstr>Skyline</vt:lpstr>
      <vt:lpstr>Subspace Skyline</vt:lpstr>
      <vt:lpstr>Skyline Operators</vt:lpstr>
      <vt:lpstr>Methods For Skyline</vt:lpstr>
      <vt:lpstr>Client-Server Architecture</vt:lpstr>
      <vt:lpstr>Client-Server Architecture</vt:lpstr>
      <vt:lpstr>Client-Server Architecture</vt:lpstr>
      <vt:lpstr>Encryption</vt:lpstr>
      <vt:lpstr>Cipher</vt:lpstr>
      <vt:lpstr>Encryption</vt:lpstr>
      <vt:lpstr>Order Preserving Encryption</vt:lpstr>
      <vt:lpstr>Overview of Order Preserving Encryption (Sigmod 2004)</vt:lpstr>
      <vt:lpstr>Overview of Order Preserving Encryption (Sigmod 2004)</vt:lpstr>
      <vt:lpstr>Overview of Order Preserving Encryption (Sigmod 2004)</vt:lpstr>
      <vt:lpstr>Overview of Order Preserving Encryption (Sigmod 2004)</vt:lpstr>
      <vt:lpstr>Skyline with Order Preserving Encryption</vt:lpstr>
      <vt:lpstr>Skyline with Order Preserving Encryption</vt:lpstr>
      <vt:lpstr>SFS</vt:lpstr>
      <vt:lpstr>Privacy of Data</vt:lpstr>
      <vt:lpstr>Attribute Partitioning</vt:lpstr>
      <vt:lpstr>Attribute Partitioning</vt:lpstr>
      <vt:lpstr>Privacy of Data</vt:lpstr>
      <vt:lpstr>Performance Evaluation</vt:lpstr>
      <vt:lpstr>DS on Client</vt:lpstr>
      <vt:lpstr>DS on Server</vt:lpstr>
      <vt:lpstr>Performance Evaluation</vt:lpstr>
      <vt:lpstr>Conclusion</vt:lpstr>
      <vt:lpstr>Conclusion</vt:lpstr>
      <vt:lpstr>References</vt:lpstr>
      <vt:lpstr>QUESTIONS??</vt:lpstr>
    </vt:vector>
  </TitlesOfParts>
  <Company>BEKO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Systematic Approach for Configuring Web-Based Information Systems</dc:title>
  <dc:creator>Tansel Zenginler</dc:creator>
  <cp:lastModifiedBy>Beko_ntbk</cp:lastModifiedBy>
  <cp:revision>392</cp:revision>
  <dcterms:created xsi:type="dcterms:W3CDTF">2004-12-25T16:07:14Z</dcterms:created>
  <dcterms:modified xsi:type="dcterms:W3CDTF">2007-09-17T10:07:35Z</dcterms:modified>
</cp:coreProperties>
</file>